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lvl1pPr>
      <a:defRPr sz="1400">
        <a:latin typeface="Arial"/>
        <a:ea typeface="Arial"/>
        <a:cs typeface="Arial"/>
        <a:sym typeface="Arial"/>
      </a:defRPr>
    </a:lvl1pPr>
    <a:lvl2pPr>
      <a:defRPr sz="1400">
        <a:latin typeface="Arial"/>
        <a:ea typeface="Arial"/>
        <a:cs typeface="Arial"/>
        <a:sym typeface="Arial"/>
      </a:defRPr>
    </a:lvl2pPr>
    <a:lvl3pPr>
      <a:defRPr sz="1400">
        <a:latin typeface="Arial"/>
        <a:ea typeface="Arial"/>
        <a:cs typeface="Arial"/>
        <a:sym typeface="Arial"/>
      </a:defRPr>
    </a:lvl3pPr>
    <a:lvl4pPr>
      <a:defRPr sz="1400">
        <a:latin typeface="Arial"/>
        <a:ea typeface="Arial"/>
        <a:cs typeface="Arial"/>
        <a:sym typeface="Arial"/>
      </a:defRPr>
    </a:lvl4pPr>
    <a:lvl5pPr>
      <a:defRPr sz="1400">
        <a:latin typeface="Arial"/>
        <a:ea typeface="Arial"/>
        <a:cs typeface="Arial"/>
        <a:sym typeface="Arial"/>
      </a:defRPr>
    </a:lvl5pPr>
    <a:lvl6pPr>
      <a:defRPr sz="1400">
        <a:latin typeface="Arial"/>
        <a:ea typeface="Arial"/>
        <a:cs typeface="Arial"/>
        <a:sym typeface="Arial"/>
      </a:defRPr>
    </a:lvl6pPr>
    <a:lvl7pPr>
      <a:defRPr sz="1400">
        <a:latin typeface="Arial"/>
        <a:ea typeface="Arial"/>
        <a:cs typeface="Arial"/>
        <a:sym typeface="Arial"/>
      </a:defRPr>
    </a:lvl7pPr>
    <a:lvl8pPr>
      <a:defRPr sz="1400">
        <a:latin typeface="Arial"/>
        <a:ea typeface="Arial"/>
        <a:cs typeface="Arial"/>
        <a:sym typeface="Arial"/>
      </a:defRPr>
    </a:lvl8pPr>
    <a:lvl9pPr>
      <a:defRPr sz="1400">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showPr>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FD7E7"/>
          </a:solidFill>
        </a:fill>
      </a:tcStyle>
    </a:wholeTbl>
    <a:band2H>
      <a:tcTxStyle/>
      <a:tcStyle>
        <a:tcBdr/>
        <a:fill>
          <a:solidFill>
            <a:srgbClr val="E8ECF4"/>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F81BD"/>
          </a:solidFill>
        </a:fill>
      </a:tcStyle>
    </a:firstRow>
  </a:tblStyle>
  <a:tblStyle styleId="{C7B018BB-80A7-4F77-B60F-C8B233D01FF8}"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wholeTbl>
    <a:band2H>
      <a:tcTxStyle/>
      <a:tcStyle>
        <a:tcBdr/>
        <a:fill>
          <a:solidFill>
            <a:srgbClr val="FFFFFF"/>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firstRow>
  </a:tblStyle>
  <a:tblStyle styleId="{EEE7283C-3CF3-47DC-8721-378D4A62B228}"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wholeTbl>
    <a:band2H>
      <a:tcTxStyle/>
      <a:tcStyle>
        <a:tcBdr/>
        <a:fill>
          <a:solidFill>
            <a:srgbClr val="FFFFFF"/>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firstRow>
  </a:tblStyle>
  <a:tblStyle styleId="{CF821DB8-F4EB-4A41-A1BA-3FCAFE7338EE}" styleName="">
    <a:tblBg/>
    <a:wholeTbl>
      <a:tcTxStyle b="on" i="on">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F81BD"/>
          </a:solidFill>
        </a:fill>
      </a:tcStyle>
    </a:firstCol>
    <a:lastRow>
      <a:tcTxStyle b="on" i="on">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4F81BD"/>
          </a:solidFill>
        </a:fill>
      </a:tcStyle>
    </a:firstRow>
  </a:tblStyle>
  <a:tblStyle styleId="{33BA23B1-9221-436E-865A-0063620EA4FD}"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 name="Shape 15"/>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16" name="Shape 16"/>
          <p:cNvSpPr>
            <a:spLocks noGrp="1"/>
          </p:cNvSpPr>
          <p:nvPr>
            <p:ph type="body" sz="quarter" idx="1"/>
          </p:nvPr>
        </p:nvSpPr>
        <p:spPr>
          <a:xfrm>
            <a:off x="914400" y="4343400"/>
            <a:ext cx="5029200" cy="4114800"/>
          </a:xfrm>
          <a:prstGeom prst="rect">
            <a:avLst/>
          </a:prstGeom>
        </p:spPr>
        <p:txBody>
          <a:bodyPr/>
          <a:lstStyle/>
          <a:p>
            <a:pPr lvl="0"/>
            <a:endParaRPr/>
          </a:p>
        </p:txBody>
      </p:sp>
    </p:spTree>
  </p:cSld>
  <p:clrMap bg1="lt1" tx1="dk1" bg2="lt2" tx2="dk2" accent1="accent1" accent2="accent2" accent3="accent3" accent4="accent4" accent5="accent5" accent6="accent6" hlink="hlink" folHlink="folHlink"/>
  <p:notesStyle>
    <a:lvl1pPr defTabSz="457200">
      <a:lnSpc>
        <a:spcPct val="125000"/>
      </a:lnSpc>
      <a:defRPr sz="2400">
        <a:latin typeface="+mj-lt"/>
        <a:ea typeface="+mj-ea"/>
        <a:cs typeface="+mj-cs"/>
        <a:sym typeface="Avenir Roman"/>
      </a:defRPr>
    </a:lvl1pPr>
    <a:lvl2pPr indent="228600" defTabSz="457200">
      <a:lnSpc>
        <a:spcPct val="125000"/>
      </a:lnSpc>
      <a:defRPr sz="2400">
        <a:latin typeface="+mj-lt"/>
        <a:ea typeface="+mj-ea"/>
        <a:cs typeface="+mj-cs"/>
        <a:sym typeface="Avenir Roman"/>
      </a:defRPr>
    </a:lvl2pPr>
    <a:lvl3pPr indent="457200" defTabSz="457200">
      <a:lnSpc>
        <a:spcPct val="125000"/>
      </a:lnSpc>
      <a:defRPr sz="2400">
        <a:latin typeface="+mj-lt"/>
        <a:ea typeface="+mj-ea"/>
        <a:cs typeface="+mj-cs"/>
        <a:sym typeface="Avenir Roman"/>
      </a:defRPr>
    </a:lvl3pPr>
    <a:lvl4pPr indent="685800" defTabSz="457200">
      <a:lnSpc>
        <a:spcPct val="125000"/>
      </a:lnSpc>
      <a:defRPr sz="2400">
        <a:latin typeface="+mj-lt"/>
        <a:ea typeface="+mj-ea"/>
        <a:cs typeface="+mj-cs"/>
        <a:sym typeface="Avenir Roman"/>
      </a:defRPr>
    </a:lvl4pPr>
    <a:lvl5pPr indent="914400" defTabSz="457200">
      <a:lnSpc>
        <a:spcPct val="125000"/>
      </a:lnSpc>
      <a:defRPr sz="2400">
        <a:latin typeface="+mj-lt"/>
        <a:ea typeface="+mj-ea"/>
        <a:cs typeface="+mj-cs"/>
        <a:sym typeface="Avenir Roman"/>
      </a:defRPr>
    </a:lvl5pPr>
    <a:lvl6pPr indent="1143000" defTabSz="457200">
      <a:lnSpc>
        <a:spcPct val="125000"/>
      </a:lnSpc>
      <a:defRPr sz="2400">
        <a:latin typeface="+mj-lt"/>
        <a:ea typeface="+mj-ea"/>
        <a:cs typeface="+mj-cs"/>
        <a:sym typeface="Avenir Roman"/>
      </a:defRPr>
    </a:lvl6pPr>
    <a:lvl7pPr indent="1371600" defTabSz="457200">
      <a:lnSpc>
        <a:spcPct val="125000"/>
      </a:lnSpc>
      <a:defRPr sz="2400">
        <a:latin typeface="+mj-lt"/>
        <a:ea typeface="+mj-ea"/>
        <a:cs typeface="+mj-cs"/>
        <a:sym typeface="Avenir Roman"/>
      </a:defRPr>
    </a:lvl7pPr>
    <a:lvl8pPr indent="1600200" defTabSz="457200">
      <a:lnSpc>
        <a:spcPct val="125000"/>
      </a:lnSpc>
      <a:defRPr sz="2400">
        <a:latin typeface="+mj-lt"/>
        <a:ea typeface="+mj-ea"/>
        <a:cs typeface="+mj-cs"/>
        <a:sym typeface="Avenir Roman"/>
      </a:defRPr>
    </a:lvl8pPr>
    <a:lvl9pPr indent="1828800" defTabSz="457200">
      <a:lnSpc>
        <a:spcPct val="125000"/>
      </a:lnSpc>
      <a:defRPr sz="2400">
        <a:latin typeface="+mj-lt"/>
        <a:ea typeface="+mj-ea"/>
        <a:cs typeface="+mj-cs"/>
        <a:sym typeface="Avenir Roman"/>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
        <p:cNvGrpSpPr/>
        <p:nvPr/>
      </p:nvGrpSpPr>
      <p:grpSpPr>
        <a:xfrm>
          <a:off x="0" y="0"/>
          <a:ext cx="0" cy="0"/>
          <a:chOff x="0" y="0"/>
          <a:chExt cx="0" cy="0"/>
        </a:xfrm>
      </p:grpSpPr>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p:nvPr/>
        </p:nvSpPr>
        <p:spPr>
          <a:xfrm>
            <a:off x="0" y="-1"/>
            <a:ext cx="9143983" cy="1417663"/>
          </a:xfrm>
          <a:prstGeom prst="rect">
            <a:avLst/>
          </a:prstGeom>
          <a:solidFill>
            <a:srgbClr val="0F253F"/>
          </a:solidFill>
          <a:ln w="12700">
            <a:miter lim="400000"/>
          </a:ln>
        </p:spPr>
        <p:txBody>
          <a:bodyPr lIns="0" tIns="0" rIns="0" bIns="0" anchor="ctr"/>
          <a:lstStyle/>
          <a:p>
            <a:pPr lvl="0">
              <a:defRPr sz="1300">
                <a:latin typeface="Helvetica Neue"/>
                <a:ea typeface="Helvetica Neue"/>
                <a:cs typeface="Helvetica Neue"/>
                <a:sym typeface="Helvetica Neue"/>
              </a:defRPr>
            </a:pPr>
            <a:endParaRPr/>
          </a:p>
        </p:txBody>
      </p:sp>
      <p:sp>
        <p:nvSpPr>
          <p:cNvPr id="3" name="Shape 3"/>
          <p:cNvSpPr/>
          <p:nvPr/>
        </p:nvSpPr>
        <p:spPr>
          <a:xfrm>
            <a:off x="0" y="5497512"/>
            <a:ext cx="9143983" cy="1360584"/>
          </a:xfrm>
          <a:prstGeom prst="rect">
            <a:avLst/>
          </a:prstGeom>
          <a:solidFill>
            <a:srgbClr val="0F253F"/>
          </a:solidFill>
          <a:ln w="12700">
            <a:miter lim="400000"/>
          </a:ln>
        </p:spPr>
        <p:txBody>
          <a:bodyPr lIns="0" tIns="0" rIns="0" bIns="0" anchor="ctr"/>
          <a:lstStyle/>
          <a:p>
            <a:pPr lvl="0">
              <a:defRPr sz="1300">
                <a:latin typeface="Helvetica Neue"/>
                <a:ea typeface="Helvetica Neue"/>
                <a:cs typeface="Helvetica Neue"/>
                <a:sym typeface="Helvetica Neue"/>
              </a:defRPr>
            </a:pPr>
            <a:endParaRPr/>
          </a:p>
        </p:txBody>
      </p:sp>
      <p:sp>
        <p:nvSpPr>
          <p:cNvPr id="4" name="Shape 4"/>
          <p:cNvSpPr/>
          <p:nvPr/>
        </p:nvSpPr>
        <p:spPr>
          <a:xfrm>
            <a:off x="0" y="1425574"/>
            <a:ext cx="9143983" cy="4117987"/>
          </a:xfrm>
          <a:prstGeom prst="rect">
            <a:avLst/>
          </a:prstGeom>
          <a:solidFill>
            <a:srgbClr val="0F253F"/>
          </a:solidFill>
          <a:ln w="12700">
            <a:miter lim="400000"/>
          </a:ln>
        </p:spPr>
        <p:txBody>
          <a:bodyPr lIns="0" tIns="0" rIns="0" bIns="0" anchor="ctr"/>
          <a:lstStyle/>
          <a:p>
            <a:pPr lvl="0">
              <a:defRPr sz="1300">
                <a:latin typeface="Helvetica Neue"/>
                <a:ea typeface="Helvetica Neue"/>
                <a:cs typeface="Helvetica Neue"/>
                <a:sym typeface="Helvetica Neue"/>
              </a:defRPr>
            </a:pPr>
            <a:endParaRPr/>
          </a:p>
        </p:txBody>
      </p:sp>
      <p:pic>
        <p:nvPicPr>
          <p:cNvPr id="5" name="image07.png"/>
          <p:cNvPicPr/>
          <p:nvPr/>
        </p:nvPicPr>
        <p:blipFill>
          <a:blip r:embed="rId3" cstate="print">
            <a:extLst/>
          </a:blip>
          <a:stretch>
            <a:fillRect/>
          </a:stretch>
        </p:blipFill>
        <p:spPr>
          <a:xfrm>
            <a:off x="77785" y="61910"/>
            <a:ext cx="2014501" cy="1355701"/>
          </a:xfrm>
          <a:prstGeom prst="rect">
            <a:avLst/>
          </a:prstGeom>
          <a:ln w="12700">
            <a:miter lim="400000"/>
          </a:ln>
        </p:spPr>
      </p:pic>
      <p:pic>
        <p:nvPicPr>
          <p:cNvPr id="6" name="image06.png"/>
          <p:cNvPicPr/>
          <p:nvPr/>
        </p:nvPicPr>
        <p:blipFill>
          <a:blip r:embed="rId4" cstate="print">
            <a:extLst/>
          </a:blip>
          <a:stretch>
            <a:fillRect/>
          </a:stretch>
        </p:blipFill>
        <p:spPr>
          <a:xfrm>
            <a:off x="7221535" y="69850"/>
            <a:ext cx="1817700" cy="1222800"/>
          </a:xfrm>
          <a:prstGeom prst="rect">
            <a:avLst/>
          </a:prstGeom>
          <a:ln w="12700">
            <a:miter lim="400000"/>
          </a:ln>
        </p:spPr>
      </p:pic>
      <p:grpSp>
        <p:nvGrpSpPr>
          <p:cNvPr id="9" name="Group 9"/>
          <p:cNvGrpSpPr/>
          <p:nvPr/>
        </p:nvGrpSpPr>
        <p:grpSpPr>
          <a:xfrm>
            <a:off x="7975599" y="5840412"/>
            <a:ext cx="708028" cy="858840"/>
            <a:chOff x="0" y="0"/>
            <a:chExt cx="708026" cy="858838"/>
          </a:xfrm>
        </p:grpSpPr>
        <p:sp>
          <p:nvSpPr>
            <p:cNvPr id="7" name="Shape 7"/>
            <p:cNvSpPr/>
            <p:nvPr/>
          </p:nvSpPr>
          <p:spPr>
            <a:xfrm>
              <a:off x="-1" y="-1"/>
              <a:ext cx="708020" cy="858840"/>
            </a:xfrm>
            <a:prstGeom prst="rect">
              <a:avLst/>
            </a:prstGeom>
            <a:solidFill>
              <a:srgbClr val="0F253F"/>
            </a:solidFill>
            <a:ln w="12700" cap="flat">
              <a:noFill/>
              <a:miter lim="400000"/>
            </a:ln>
            <a:effectLst/>
          </p:spPr>
          <p:txBody>
            <a:bodyPr wrap="square" lIns="0" tIns="0" rIns="0" bIns="0" numCol="1" anchor="ctr">
              <a:noAutofit/>
            </a:bodyPr>
            <a:lstStyle/>
            <a:p>
              <a:pPr lvl="0">
                <a:defRPr sz="1300">
                  <a:latin typeface="Helvetica Neue"/>
                  <a:ea typeface="Helvetica Neue"/>
                  <a:cs typeface="Helvetica Neue"/>
                  <a:sym typeface="Helvetica Neue"/>
                </a:defRPr>
              </a:pPr>
              <a:endParaRPr/>
            </a:p>
          </p:txBody>
        </p:sp>
        <p:pic>
          <p:nvPicPr>
            <p:cNvPr id="8" name="image00.jpg"/>
            <p:cNvPicPr/>
            <p:nvPr/>
          </p:nvPicPr>
          <p:blipFill>
            <a:blip r:embed="rId5" cstate="print">
              <a:extLst/>
            </a:blip>
            <a:stretch>
              <a:fillRect/>
            </a:stretch>
          </p:blipFill>
          <p:spPr>
            <a:xfrm>
              <a:off x="0" y="0"/>
              <a:ext cx="708027" cy="858839"/>
            </a:xfrm>
            <a:prstGeom prst="rect">
              <a:avLst/>
            </a:prstGeom>
            <a:ln w="12700" cap="flat">
              <a:noFill/>
              <a:miter lim="400000"/>
            </a:ln>
            <a:effectLst/>
          </p:spPr>
        </p:pic>
      </p:grpSp>
      <p:sp>
        <p:nvSpPr>
          <p:cNvPr id="10" name="Shape 10"/>
          <p:cNvSpPr/>
          <p:nvPr/>
        </p:nvSpPr>
        <p:spPr>
          <a:xfrm>
            <a:off x="1492250" y="6145212"/>
            <a:ext cx="6162696" cy="406301"/>
          </a:xfrm>
          <a:prstGeom prst="rect">
            <a:avLst/>
          </a:prstGeom>
          <a:ln w="12700">
            <a:miter lim="400000"/>
          </a:ln>
          <a:extLst>
            <a:ext uri="{C572A759-6A51-4108-AA02-DFA0A04FC94B}">
              <ma14:wrappingTextBoxFlag xmlns:ma14="http://schemas.microsoft.com/office/mac/drawingml/2011/main" xmlns="" val="1"/>
            </a:ext>
          </a:extLst>
        </p:spPr>
        <p:txBody>
          <a:bodyPr lIns="54250" tIns="54250" rIns="54250" bIns="54250">
            <a:spAutoFit/>
          </a:bodyPr>
          <a:lstStyle>
            <a:lvl1pPr>
              <a:defRPr sz="1900" b="1">
                <a:solidFill>
                  <a:srgbClr val="376092"/>
                </a:solidFill>
                <a:latin typeface="Helvetica Neue"/>
                <a:ea typeface="Helvetica Neue"/>
                <a:cs typeface="Helvetica Neue"/>
                <a:sym typeface="Helvetica Neue"/>
              </a:defRPr>
            </a:lvl1pPr>
          </a:lstStyle>
          <a:p>
            <a:pPr lvl="0">
              <a:defRPr sz="1800" b="0">
                <a:solidFill>
                  <a:srgbClr val="000000"/>
                </a:solidFill>
              </a:defRPr>
            </a:pPr>
            <a:r>
              <a:rPr sz="1900" b="1">
                <a:solidFill>
                  <a:srgbClr val="376092"/>
                </a:solidFill>
              </a:rPr>
              <a:t>“Por la conciencia de la necesidad de servir”</a:t>
            </a:r>
          </a:p>
        </p:txBody>
      </p:sp>
      <p:sp>
        <p:nvSpPr>
          <p:cNvPr id="11" name="Shape 11"/>
          <p:cNvSpPr/>
          <p:nvPr/>
        </p:nvSpPr>
        <p:spPr>
          <a:xfrm>
            <a:off x="0" y="1417637"/>
            <a:ext cx="9144000" cy="1"/>
          </a:xfrm>
          <a:prstGeom prst="line">
            <a:avLst/>
          </a:prstGeom>
          <a:ln>
            <a:solidFill>
              <a:srgbClr val="948A54"/>
            </a:solidFill>
            <a:round/>
          </a:ln>
        </p:spPr>
        <p:txBody>
          <a:bodyPr lIns="0" tIns="0" rIns="0" bIns="0"/>
          <a:lstStyle/>
          <a:p>
            <a:pPr lvl="0" defTabSz="457200">
              <a:defRPr sz="1200">
                <a:latin typeface="+mn-lt"/>
                <a:ea typeface="+mn-ea"/>
                <a:cs typeface="+mn-cs"/>
                <a:sym typeface="Helvetica"/>
              </a:defRPr>
            </a:pPr>
            <a:endParaRPr/>
          </a:p>
        </p:txBody>
      </p:sp>
      <p:sp>
        <p:nvSpPr>
          <p:cNvPr id="12" name="Shape 12"/>
          <p:cNvSpPr/>
          <p:nvPr/>
        </p:nvSpPr>
        <p:spPr>
          <a:xfrm>
            <a:off x="0" y="5546725"/>
            <a:ext cx="9144000" cy="0"/>
          </a:xfrm>
          <a:prstGeom prst="line">
            <a:avLst/>
          </a:prstGeom>
          <a:ln>
            <a:solidFill>
              <a:srgbClr val="948A54"/>
            </a:solidFill>
            <a:round/>
          </a:ln>
        </p:spPr>
        <p:txBody>
          <a:bodyPr lIns="0" tIns="0" rIns="0" bIns="0"/>
          <a:lstStyle/>
          <a:p>
            <a:pPr lvl="0" defTabSz="457200">
              <a:defRPr sz="1200">
                <a:latin typeface="+mn-lt"/>
                <a:ea typeface="+mn-ea"/>
                <a:cs typeface="+mn-cs"/>
                <a:sym typeface="Helvetica"/>
              </a:defRPr>
            </a:pPr>
            <a:endParaRPr/>
          </a:p>
        </p:txBody>
      </p:sp>
      <p:sp>
        <p:nvSpPr>
          <p:cNvPr id="13" name="Shape 13"/>
          <p:cNvSpPr/>
          <p:nvPr/>
        </p:nvSpPr>
        <p:spPr>
          <a:xfrm>
            <a:off x="17461" y="1439862"/>
            <a:ext cx="9126540" cy="4094118"/>
          </a:xfrm>
          <a:prstGeom prst="rect">
            <a:avLst/>
          </a:prstGeom>
          <a:solidFill>
            <a:srgbClr val="17375E"/>
          </a:solidFill>
          <a:ln w="12700">
            <a:miter lim="400000"/>
          </a:ln>
        </p:spPr>
        <p:txBody>
          <a:bodyPr lIns="0" tIns="0" rIns="0" bIns="0" anchor="ctr"/>
          <a:lstStyle/>
          <a:p>
            <a:pPr lvl="0">
              <a:defRPr sz="1300">
                <a:latin typeface="Helvetica Neue"/>
                <a:ea typeface="Helvetica Neue"/>
                <a:cs typeface="Helvetica Neue"/>
                <a:sym typeface="Helvetica Neue"/>
              </a:defRPr>
            </a:pPr>
            <a:endParaRPr/>
          </a:p>
        </p:txBody>
      </p:sp>
    </p:spTree>
  </p:cSld>
  <p:clrMap bg1="lt1" tx1="dk1" bg2="lt2" tx2="dk2" accent1="accent1" accent2="accent2" accent3="accent3" accent4="accent4" accent5="accent5" accent6="accent6" hlink="hlink" folHlink="folHlink"/>
  <p:sldLayoutIdLst>
    <p:sldLayoutId id="2147483649" r:id="rId1"/>
  </p:sldLayoutIdLst>
  <p:transition spd="med"/>
  <p:txStyles>
    <p:titleStyle>
      <a:lvl1pPr>
        <a:defRPr sz="1500">
          <a:latin typeface="Arial"/>
          <a:ea typeface="Arial"/>
          <a:cs typeface="Arial"/>
          <a:sym typeface="Arial"/>
        </a:defRPr>
      </a:lvl1pPr>
      <a:lvl2pPr>
        <a:defRPr sz="1500">
          <a:latin typeface="Arial"/>
          <a:ea typeface="Arial"/>
          <a:cs typeface="Arial"/>
          <a:sym typeface="Arial"/>
        </a:defRPr>
      </a:lvl2pPr>
      <a:lvl3pPr>
        <a:defRPr sz="1500">
          <a:latin typeface="Arial"/>
          <a:ea typeface="Arial"/>
          <a:cs typeface="Arial"/>
          <a:sym typeface="Arial"/>
        </a:defRPr>
      </a:lvl3pPr>
      <a:lvl4pPr>
        <a:defRPr sz="1500">
          <a:latin typeface="Arial"/>
          <a:ea typeface="Arial"/>
          <a:cs typeface="Arial"/>
          <a:sym typeface="Arial"/>
        </a:defRPr>
      </a:lvl4pPr>
      <a:lvl5pPr>
        <a:defRPr sz="1500">
          <a:latin typeface="Arial"/>
          <a:ea typeface="Arial"/>
          <a:cs typeface="Arial"/>
          <a:sym typeface="Arial"/>
        </a:defRPr>
      </a:lvl5pPr>
      <a:lvl6pPr>
        <a:defRPr sz="1500">
          <a:latin typeface="Arial"/>
          <a:ea typeface="Arial"/>
          <a:cs typeface="Arial"/>
          <a:sym typeface="Arial"/>
        </a:defRPr>
      </a:lvl6pPr>
      <a:lvl7pPr>
        <a:defRPr sz="1500">
          <a:latin typeface="Arial"/>
          <a:ea typeface="Arial"/>
          <a:cs typeface="Arial"/>
          <a:sym typeface="Arial"/>
        </a:defRPr>
      </a:lvl7pPr>
      <a:lvl8pPr>
        <a:defRPr sz="1500">
          <a:latin typeface="Arial"/>
          <a:ea typeface="Arial"/>
          <a:cs typeface="Arial"/>
          <a:sym typeface="Arial"/>
        </a:defRPr>
      </a:lvl8pPr>
      <a:lvl9pPr>
        <a:defRPr sz="1500">
          <a:latin typeface="Arial"/>
          <a:ea typeface="Arial"/>
          <a:cs typeface="Arial"/>
          <a:sym typeface="Arial"/>
        </a:defRPr>
      </a:lvl9pPr>
    </p:titleStyle>
    <p:bodyStyle>
      <a:lvl1pPr algn="ctr">
        <a:defRPr sz="1500">
          <a:latin typeface="Arial"/>
          <a:ea typeface="Arial"/>
          <a:cs typeface="Arial"/>
          <a:sym typeface="Arial"/>
        </a:defRPr>
      </a:lvl1pPr>
      <a:lvl2pPr indent="495300" algn="ctr">
        <a:defRPr sz="1500">
          <a:latin typeface="Arial"/>
          <a:ea typeface="Arial"/>
          <a:cs typeface="Arial"/>
          <a:sym typeface="Arial"/>
        </a:defRPr>
      </a:lvl2pPr>
      <a:lvl3pPr indent="977900" algn="ctr">
        <a:defRPr sz="1500">
          <a:latin typeface="Arial"/>
          <a:ea typeface="Arial"/>
          <a:cs typeface="Arial"/>
          <a:sym typeface="Arial"/>
        </a:defRPr>
      </a:lvl3pPr>
      <a:lvl4pPr indent="1460500" algn="ctr">
        <a:defRPr sz="1500">
          <a:latin typeface="Arial"/>
          <a:ea typeface="Arial"/>
          <a:cs typeface="Arial"/>
          <a:sym typeface="Arial"/>
        </a:defRPr>
      </a:lvl4pPr>
      <a:lvl5pPr indent="1955800" algn="ctr">
        <a:defRPr sz="1500">
          <a:latin typeface="Arial"/>
          <a:ea typeface="Arial"/>
          <a:cs typeface="Arial"/>
          <a:sym typeface="Arial"/>
        </a:defRPr>
      </a:lvl5pPr>
      <a:lvl6pPr indent="2451100" algn="ctr">
        <a:defRPr sz="1500">
          <a:latin typeface="Arial"/>
          <a:ea typeface="Arial"/>
          <a:cs typeface="Arial"/>
          <a:sym typeface="Arial"/>
        </a:defRPr>
      </a:lvl6pPr>
      <a:lvl7pPr indent="3416300" algn="ctr">
        <a:defRPr sz="1500">
          <a:latin typeface="Arial"/>
          <a:ea typeface="Arial"/>
          <a:cs typeface="Arial"/>
          <a:sym typeface="Arial"/>
        </a:defRPr>
      </a:lvl7pPr>
      <a:lvl8pPr indent="4876800" algn="ctr">
        <a:defRPr sz="1500">
          <a:latin typeface="Arial"/>
          <a:ea typeface="Arial"/>
          <a:cs typeface="Arial"/>
          <a:sym typeface="Arial"/>
        </a:defRPr>
      </a:lvl8pPr>
      <a:lvl9pPr indent="6832600" algn="ctr">
        <a:defRPr sz="1500">
          <a:latin typeface="Arial"/>
          <a:ea typeface="Arial"/>
          <a:cs typeface="Arial"/>
          <a:sym typeface="Arial"/>
        </a:defRPr>
      </a:lvl9pPr>
    </p:bodyStyle>
    <p:otherStyle>
      <a:lvl1pPr algn="r">
        <a:defRPr sz="1200">
          <a:solidFill>
            <a:schemeClr val="tx1"/>
          </a:solidFill>
          <a:latin typeface="+mn-lt"/>
          <a:ea typeface="+mn-ea"/>
          <a:cs typeface="+mn-cs"/>
          <a:sym typeface="Arial"/>
        </a:defRPr>
      </a:lvl1pPr>
      <a:lvl2pPr algn="r">
        <a:defRPr sz="1200">
          <a:solidFill>
            <a:schemeClr val="tx1"/>
          </a:solidFill>
          <a:latin typeface="+mn-lt"/>
          <a:ea typeface="+mn-ea"/>
          <a:cs typeface="+mn-cs"/>
          <a:sym typeface="Arial"/>
        </a:defRPr>
      </a:lvl2pPr>
      <a:lvl3pPr algn="r">
        <a:defRPr sz="1200">
          <a:solidFill>
            <a:schemeClr val="tx1"/>
          </a:solidFill>
          <a:latin typeface="+mn-lt"/>
          <a:ea typeface="+mn-ea"/>
          <a:cs typeface="+mn-cs"/>
          <a:sym typeface="Arial"/>
        </a:defRPr>
      </a:lvl3pPr>
      <a:lvl4pPr algn="r">
        <a:defRPr sz="1200">
          <a:solidFill>
            <a:schemeClr val="tx1"/>
          </a:solidFill>
          <a:latin typeface="+mn-lt"/>
          <a:ea typeface="+mn-ea"/>
          <a:cs typeface="+mn-cs"/>
          <a:sym typeface="Arial"/>
        </a:defRPr>
      </a:lvl4pPr>
      <a:lvl5pPr algn="r">
        <a:defRPr sz="1200">
          <a:solidFill>
            <a:schemeClr val="tx1"/>
          </a:solidFill>
          <a:latin typeface="+mn-lt"/>
          <a:ea typeface="+mn-ea"/>
          <a:cs typeface="+mn-cs"/>
          <a:sym typeface="Arial"/>
        </a:defRPr>
      </a:lvl5pPr>
      <a:lvl6pPr algn="r">
        <a:defRPr sz="1200">
          <a:solidFill>
            <a:schemeClr val="tx1"/>
          </a:solidFill>
          <a:latin typeface="+mn-lt"/>
          <a:ea typeface="+mn-ea"/>
          <a:cs typeface="+mn-cs"/>
          <a:sym typeface="Arial"/>
        </a:defRPr>
      </a:lvl6pPr>
      <a:lvl7pPr algn="r">
        <a:defRPr sz="1200">
          <a:solidFill>
            <a:schemeClr val="tx1"/>
          </a:solidFill>
          <a:latin typeface="+mn-lt"/>
          <a:ea typeface="+mn-ea"/>
          <a:cs typeface="+mn-cs"/>
          <a:sym typeface="Arial"/>
        </a:defRPr>
      </a:lvl7pPr>
      <a:lvl8pPr algn="r">
        <a:defRPr sz="1200">
          <a:solidFill>
            <a:schemeClr val="tx1"/>
          </a:solidFill>
          <a:latin typeface="+mn-lt"/>
          <a:ea typeface="+mn-ea"/>
          <a:cs typeface="+mn-cs"/>
          <a:sym typeface="Arial"/>
        </a:defRPr>
      </a:lvl8pPr>
      <a:lvl9pPr algn="r">
        <a:defRPr sz="1200">
          <a:solidFill>
            <a:schemeClr val="tx1"/>
          </a:solidFill>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www.oecdbetterlifeindex.org/es/" TargetMode="External"/><Relationship Id="rId2" Type="http://schemas.openxmlformats.org/officeDocument/2006/relationships/hyperlink" Target="http://www.latameconomy.org/es/revenue-statistics/revenue-statistics-in-latin-america-2014/"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hape 18"/>
          <p:cNvSpPr/>
          <p:nvPr/>
        </p:nvSpPr>
        <p:spPr>
          <a:xfrm>
            <a:off x="0" y="1771650"/>
            <a:ext cx="9107477" cy="3770977"/>
          </a:xfrm>
          <a:prstGeom prst="rect">
            <a:avLst/>
          </a:prstGeom>
          <a:ln w="12700">
            <a:miter lim="400000"/>
          </a:ln>
          <a:extLst>
            <a:ext uri="{C572A759-6A51-4108-AA02-DFA0A04FC94B}">
              <ma14:wrappingTextBoxFlag xmlns:ma14="http://schemas.microsoft.com/office/mac/drawingml/2011/main" xmlns="" val="1"/>
            </a:ext>
          </a:extLst>
        </p:spPr>
        <p:txBody>
          <a:bodyPr lIns="54250" tIns="54250" rIns="54250" bIns="54250">
            <a:spAutoFit/>
          </a:bodyPr>
          <a:lstStyle/>
          <a:p>
            <a:pPr lvl="0" algn="ctr">
              <a:defRPr sz="1800"/>
            </a:pPr>
            <a:r>
              <a:rPr sz="3900" b="1" baseline="30000">
                <a:solidFill>
                  <a:srgbClr val="FFFFFF"/>
                </a:solidFill>
                <a:latin typeface="Helvetica Neue"/>
                <a:ea typeface="Helvetica Neue"/>
                <a:cs typeface="Helvetica Neue"/>
                <a:sym typeface="Helvetica Neue"/>
              </a:rPr>
              <a:t>FIIAPP - EUROSOCIAL</a:t>
            </a:r>
          </a:p>
          <a:p>
            <a:pPr lvl="0" algn="ctr">
              <a:defRPr sz="1800"/>
            </a:pPr>
            <a:r>
              <a:rPr sz="2500" baseline="30000">
                <a:solidFill>
                  <a:srgbClr val="FFFFFF"/>
                </a:solidFill>
                <a:latin typeface="Helvetica Neue"/>
                <a:ea typeface="Helvetica Neue"/>
                <a:cs typeface="Helvetica Neue"/>
                <a:sym typeface="Helvetica Neue"/>
              </a:rPr>
              <a:t>TALLER: </a:t>
            </a:r>
          </a:p>
          <a:p>
            <a:pPr lvl="0" algn="ctr">
              <a:defRPr sz="1800"/>
            </a:pPr>
            <a:r>
              <a:rPr sz="2500" baseline="30000">
                <a:solidFill>
                  <a:srgbClr val="FFFFFF"/>
                </a:solidFill>
                <a:latin typeface="Helvetica Neue"/>
                <a:ea typeface="Helvetica Neue"/>
                <a:cs typeface="Helvetica Neue"/>
                <a:sym typeface="Helvetica Neue"/>
              </a:rPr>
              <a:t>MEJORES PRÁCTICAS DE EDUCACIÓN FISCAL DE LA UNIÓN EUROPEA Y AMÉRICA LATINA </a:t>
            </a:r>
          </a:p>
          <a:p>
            <a:pPr lvl="0" algn="ctr">
              <a:defRPr sz="1800"/>
            </a:pPr>
            <a:r>
              <a:rPr sz="2500" baseline="30000">
                <a:solidFill>
                  <a:srgbClr val="FFFFFF"/>
                </a:solidFill>
                <a:latin typeface="Helvetica Neue"/>
                <a:ea typeface="Helvetica Neue"/>
                <a:cs typeface="Helvetica Neue"/>
                <a:sym typeface="Helvetica Neue"/>
              </a:rPr>
              <a:t>PRESENTACIÓN: </a:t>
            </a:r>
          </a:p>
          <a:p>
            <a:pPr lvl="0" algn="ctr">
              <a:defRPr sz="1800"/>
            </a:pPr>
            <a:r>
              <a:rPr sz="2500" baseline="30000">
                <a:solidFill>
                  <a:srgbClr val="FFFFFF"/>
                </a:solidFill>
                <a:latin typeface="Helvetica Neue"/>
                <a:ea typeface="Helvetica Neue"/>
                <a:cs typeface="Helvetica Neue"/>
                <a:sym typeface="Helvetica Neue"/>
              </a:rPr>
              <a:t>“NÚCLEOS DE APOYO CONTABLE Y FISCAL (NAF)”</a:t>
            </a:r>
          </a:p>
          <a:p>
            <a:pPr lvl="0" algn="ctr">
              <a:defRPr sz="1800"/>
            </a:pPr>
            <a:endParaRPr sz="3200" baseline="30000">
              <a:solidFill>
                <a:srgbClr val="FFFFFF"/>
              </a:solidFill>
              <a:latin typeface="Helvetica Neue"/>
              <a:ea typeface="Helvetica Neue"/>
              <a:cs typeface="Helvetica Neue"/>
              <a:sym typeface="Helvetica Neue"/>
            </a:endParaRPr>
          </a:p>
          <a:p>
            <a:pPr lvl="0" algn="ctr">
              <a:defRPr sz="1800"/>
            </a:pPr>
            <a:r>
              <a:rPr sz="2200" baseline="30000">
                <a:solidFill>
                  <a:srgbClr val="FFFFFF"/>
                </a:solidFill>
                <a:latin typeface="Helvetica Neue"/>
                <a:ea typeface="Helvetica Neue"/>
                <a:cs typeface="Helvetica Neue"/>
                <a:sym typeface="Helvetica Neue"/>
              </a:rPr>
              <a:t>JAIME VALLS ESPONDA</a:t>
            </a:r>
          </a:p>
          <a:p>
            <a:pPr lvl="0" algn="ctr">
              <a:defRPr sz="1800"/>
            </a:pPr>
            <a:r>
              <a:rPr sz="2200" baseline="30000">
                <a:solidFill>
                  <a:srgbClr val="FFFFFF"/>
                </a:solidFill>
                <a:latin typeface="Helvetica Neue"/>
                <a:ea typeface="Helvetica Neue"/>
                <a:cs typeface="Helvetica Neue"/>
                <a:sym typeface="Helvetica Neue"/>
              </a:rPr>
              <a:t>RECTOR</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 name="image01.jpg"/>
          <p:cNvPicPr/>
          <p:nvPr/>
        </p:nvPicPr>
        <p:blipFill>
          <a:blip r:embed="rId2">
            <a:extLst/>
          </a:blip>
          <a:stretch>
            <a:fillRect/>
          </a:stretch>
        </p:blipFill>
        <p:spPr>
          <a:xfrm>
            <a:off x="651275" y="1596575"/>
            <a:ext cx="7841451" cy="3763899"/>
          </a:xfrm>
          <a:prstGeom prst="rect">
            <a:avLst/>
          </a:prstGeom>
          <a:ln w="12700">
            <a:miter lim="400000"/>
          </a:ln>
        </p:spPr>
      </p:pic>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Shape 41"/>
          <p:cNvSpPr/>
          <p:nvPr/>
        </p:nvSpPr>
        <p:spPr>
          <a:xfrm>
            <a:off x="358499" y="1884749"/>
            <a:ext cx="4609388" cy="2982141"/>
          </a:xfrm>
          <a:prstGeom prst="rect">
            <a:avLst/>
          </a:prstGeom>
          <a:ln w="12700">
            <a:miter lim="400000"/>
          </a:ln>
          <a:extLst>
            <a:ext uri="{C572A759-6A51-4108-AA02-DFA0A04FC94B}">
              <ma14:wrappingTextBoxFlag xmlns:ma14="http://schemas.microsoft.com/office/mac/drawingml/2011/main" xmlns="" val="1"/>
            </a:ext>
          </a:extLst>
        </p:spPr>
        <p:txBody>
          <a:bodyPr lIns="54250" tIns="54250" rIns="54250" bIns="54250">
            <a:spAutoFit/>
          </a:bodyPr>
          <a:lstStyle/>
          <a:p>
            <a:pPr lvl="0">
              <a:defRPr sz="1800"/>
            </a:pPr>
            <a:endParaRPr sz="2800" b="1" u="sng" baseline="30000">
              <a:solidFill>
                <a:srgbClr val="FFFFFF"/>
              </a:solidFill>
              <a:latin typeface="Helvetica Neue"/>
              <a:ea typeface="Helvetica Neue"/>
              <a:cs typeface="Helvetica Neue"/>
              <a:sym typeface="Helvetica Neue"/>
            </a:endParaRPr>
          </a:p>
          <a:p>
            <a:pPr marL="1471385" lvl="1" indent="-925285">
              <a:buClr>
                <a:srgbClr val="FFFFFF"/>
              </a:buClr>
              <a:buSzPct val="100000"/>
              <a:defRPr sz="1800"/>
            </a:pPr>
            <a:r>
              <a:rPr sz="2800" baseline="30000">
                <a:solidFill>
                  <a:srgbClr val="FFFFFF"/>
                </a:solidFill>
                <a:latin typeface="Helvetica Neue"/>
                <a:ea typeface="Helvetica Neue"/>
                <a:cs typeface="Helvetica Neue"/>
                <a:sym typeface="Helvetica Neue"/>
              </a:rPr>
              <a:t>Horario al Público: 10 a 18 </a:t>
            </a:r>
            <a:r>
              <a:rPr sz="2800" baseline="30000" smtClean="0">
                <a:solidFill>
                  <a:srgbClr val="FFFFFF"/>
                </a:solidFill>
                <a:latin typeface="Helvetica Neue"/>
                <a:ea typeface="Helvetica Neue"/>
                <a:cs typeface="Helvetica Neue"/>
                <a:sym typeface="Helvetica Neue"/>
              </a:rPr>
              <a:t>hrs</a:t>
            </a:r>
            <a:endParaRPr lang="es-MX" sz="2800" baseline="30000" dirty="0" smtClean="0">
              <a:solidFill>
                <a:srgbClr val="FFFFFF"/>
              </a:solidFill>
              <a:latin typeface="Helvetica Neue"/>
              <a:ea typeface="Helvetica Neue"/>
              <a:cs typeface="Helvetica Neue"/>
              <a:sym typeface="Helvetica Neue"/>
            </a:endParaRPr>
          </a:p>
          <a:p>
            <a:pPr marL="1471385" lvl="1" indent="-925285">
              <a:buClr>
                <a:srgbClr val="FFFFFF"/>
              </a:buClr>
              <a:buSzPct val="100000"/>
              <a:defRPr sz="1800"/>
            </a:pPr>
            <a:endParaRPr sz="2800" baseline="30000">
              <a:solidFill>
                <a:srgbClr val="FFFFFF"/>
              </a:solidFill>
              <a:latin typeface="Helvetica Neue"/>
              <a:ea typeface="Helvetica Neue"/>
              <a:cs typeface="Helvetica Neue"/>
              <a:sym typeface="Helvetica Neue"/>
            </a:endParaRPr>
          </a:p>
          <a:p>
            <a:pPr marL="1471385" lvl="1" indent="-925285">
              <a:buClr>
                <a:srgbClr val="FFFFFF"/>
              </a:buClr>
              <a:buSzPct val="100000"/>
              <a:defRPr sz="1800"/>
            </a:pPr>
            <a:r>
              <a:rPr sz="2800" baseline="30000">
                <a:solidFill>
                  <a:srgbClr val="FFFFFF"/>
                </a:solidFill>
                <a:latin typeface="Helvetica Neue"/>
                <a:ea typeface="Helvetica Neue"/>
                <a:cs typeface="Helvetica Neue"/>
                <a:sym typeface="Helvetica Neue"/>
              </a:rPr>
              <a:t>Dos turnos para alumnos: </a:t>
            </a:r>
          </a:p>
          <a:p>
            <a:pPr marL="1953985" lvl="2" indent="-925285">
              <a:buClr>
                <a:srgbClr val="FFFFFF"/>
              </a:buClr>
              <a:buSzPct val="100000"/>
              <a:defRPr sz="1800"/>
            </a:pPr>
            <a:r>
              <a:rPr sz="2800" baseline="30000">
                <a:solidFill>
                  <a:srgbClr val="FFFFFF"/>
                </a:solidFill>
                <a:latin typeface="Helvetica Neue"/>
                <a:ea typeface="Helvetica Neue"/>
                <a:cs typeface="Helvetica Neue"/>
                <a:sym typeface="Helvetica Neue"/>
              </a:rPr>
              <a:t>10 a 14 hrs</a:t>
            </a:r>
          </a:p>
          <a:p>
            <a:pPr marL="1953985" lvl="2" indent="-925285">
              <a:buClr>
                <a:srgbClr val="FFFFFF"/>
              </a:buClr>
              <a:buSzPct val="100000"/>
              <a:defRPr sz="1800"/>
            </a:pPr>
            <a:r>
              <a:rPr sz="2800" baseline="30000">
                <a:solidFill>
                  <a:srgbClr val="FFFFFF"/>
                </a:solidFill>
                <a:latin typeface="Helvetica Neue"/>
                <a:ea typeface="Helvetica Neue"/>
                <a:cs typeface="Helvetica Neue"/>
                <a:sym typeface="Helvetica Neue"/>
              </a:rPr>
              <a:t>14 a 18 hrs</a:t>
            </a:r>
          </a:p>
          <a:p>
            <a:pPr marL="1471385" lvl="1" indent="-925285">
              <a:buClr>
                <a:srgbClr val="FFFFFF"/>
              </a:buClr>
              <a:buSzPct val="100000"/>
              <a:defRPr sz="1800"/>
            </a:pPr>
            <a:endParaRPr lang="es-MX" sz="2800" baseline="30000" dirty="0" smtClean="0">
              <a:solidFill>
                <a:srgbClr val="FFFFFF"/>
              </a:solidFill>
              <a:latin typeface="Helvetica Neue"/>
              <a:ea typeface="Helvetica Neue"/>
              <a:cs typeface="Helvetica Neue"/>
              <a:sym typeface="Helvetica Neue"/>
            </a:endParaRPr>
          </a:p>
          <a:p>
            <a:pPr marL="1471385" lvl="1" indent="-925285">
              <a:buClr>
                <a:srgbClr val="FFFFFF"/>
              </a:buClr>
              <a:buSzPct val="100000"/>
              <a:defRPr sz="1800"/>
            </a:pPr>
            <a:r>
              <a:rPr sz="2800" baseline="30000" smtClean="0">
                <a:solidFill>
                  <a:srgbClr val="FFFFFF"/>
                </a:solidFill>
                <a:latin typeface="Helvetica Neue"/>
                <a:ea typeface="Helvetica Neue"/>
                <a:cs typeface="Helvetica Neue"/>
                <a:sym typeface="Helvetica Neue"/>
              </a:rPr>
              <a:t>Servicios </a:t>
            </a:r>
            <a:r>
              <a:rPr sz="2800" baseline="30000">
                <a:solidFill>
                  <a:srgbClr val="FFFFFF"/>
                </a:solidFill>
                <a:latin typeface="Helvetica Neue"/>
                <a:ea typeface="Helvetica Neue"/>
                <a:cs typeface="Helvetica Neue"/>
                <a:sym typeface="Helvetica Neue"/>
              </a:rPr>
              <a:t>Prestados:</a:t>
            </a:r>
          </a:p>
          <a:p>
            <a:pPr marL="1953985" lvl="2" indent="-925285">
              <a:buClr>
                <a:srgbClr val="FFFFFF"/>
              </a:buClr>
              <a:buSzPct val="100000"/>
              <a:defRPr sz="1800"/>
            </a:pPr>
            <a:r>
              <a:rPr sz="2800" baseline="30000">
                <a:solidFill>
                  <a:srgbClr val="FFFFFF"/>
                </a:solidFill>
                <a:latin typeface="Helvetica Neue"/>
                <a:ea typeface="Helvetica Neue"/>
                <a:cs typeface="Helvetica Neue"/>
                <a:sym typeface="Helvetica Neue"/>
              </a:rPr>
              <a:t>Inscripción de Contribuyentes</a:t>
            </a:r>
          </a:p>
          <a:p>
            <a:pPr marL="1953985" lvl="2" indent="-925285">
              <a:buClr>
                <a:srgbClr val="FFFFFF"/>
              </a:buClr>
              <a:buSzPct val="100000"/>
              <a:defRPr sz="1800"/>
            </a:pPr>
            <a:r>
              <a:rPr sz="2800" baseline="30000">
                <a:solidFill>
                  <a:srgbClr val="FFFFFF"/>
                </a:solidFill>
                <a:latin typeface="Helvetica Neue"/>
                <a:ea typeface="Helvetica Neue"/>
                <a:cs typeface="Helvetica Neue"/>
                <a:sym typeface="Helvetica Neue"/>
              </a:rPr>
              <a:t>Asesorías</a:t>
            </a:r>
          </a:p>
        </p:txBody>
      </p:sp>
      <p:pic>
        <p:nvPicPr>
          <p:cNvPr id="42" name="image05.jpg"/>
          <p:cNvPicPr/>
          <p:nvPr/>
        </p:nvPicPr>
        <p:blipFill>
          <a:blip r:embed="rId2" cstate="print">
            <a:extLst/>
          </a:blip>
          <a:stretch>
            <a:fillRect/>
          </a:stretch>
        </p:blipFill>
        <p:spPr>
          <a:xfrm>
            <a:off x="5354999" y="2226449"/>
            <a:ext cx="3363271" cy="2522450"/>
          </a:xfrm>
          <a:prstGeom prst="rect">
            <a:avLst/>
          </a:prstGeom>
          <a:ln w="38100">
            <a:solidFill>
              <a:srgbClr val="FFFFFF"/>
            </a:solidFill>
            <a:round/>
          </a:ln>
        </p:spPr>
      </p:pic>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Shape 44"/>
          <p:cNvSpPr/>
          <p:nvPr/>
        </p:nvSpPr>
        <p:spPr>
          <a:xfrm>
            <a:off x="395650" y="2071678"/>
            <a:ext cx="8308710" cy="2982141"/>
          </a:xfrm>
          <a:prstGeom prst="rect">
            <a:avLst/>
          </a:prstGeom>
          <a:ln w="12700">
            <a:miter lim="400000"/>
          </a:ln>
          <a:extLst>
            <a:ext uri="{C572A759-6A51-4108-AA02-DFA0A04FC94B}">
              <ma14:wrappingTextBoxFlag xmlns:ma14="http://schemas.microsoft.com/office/mac/drawingml/2011/main" xmlns="" val="1"/>
            </a:ext>
          </a:extLst>
        </p:spPr>
        <p:txBody>
          <a:bodyPr lIns="54250" tIns="54250" rIns="54250" bIns="54250">
            <a:spAutoFit/>
          </a:bodyPr>
          <a:lstStyle/>
          <a:p>
            <a:pPr lvl="0" algn="ctr">
              <a:defRPr sz="1800"/>
            </a:pPr>
            <a:endParaRPr sz="2800" b="1" u="sng" baseline="30000">
              <a:solidFill>
                <a:srgbClr val="FFFFFF"/>
              </a:solidFill>
              <a:latin typeface="Helvetica Neue"/>
              <a:ea typeface="Helvetica Neue"/>
              <a:cs typeface="Helvetica Neue"/>
              <a:sym typeface="Helvetica Neue"/>
            </a:endParaRPr>
          </a:p>
          <a:p>
            <a:pPr marL="1471385" lvl="1" indent="-925285">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Perfil de las personas atendidas:</a:t>
            </a:r>
          </a:p>
          <a:p>
            <a:pPr marL="1953985" lvl="2" indent="-925285">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80% Hombres, 20% mujeres</a:t>
            </a:r>
          </a:p>
          <a:p>
            <a:pPr marL="1953985" lvl="2" indent="-925285">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80% de 30 a 50 años</a:t>
            </a:r>
          </a:p>
          <a:p>
            <a:pPr marL="1953985" lvl="2" indent="-925285">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Giro: Alimentos y </a:t>
            </a:r>
            <a:r>
              <a:rPr sz="2800" baseline="30000" smtClean="0">
                <a:solidFill>
                  <a:srgbClr val="FFFFFF"/>
                </a:solidFill>
                <a:latin typeface="Helvetica Neue"/>
                <a:ea typeface="Helvetica Neue"/>
                <a:cs typeface="Helvetica Neue"/>
                <a:sym typeface="Helvetica Neue"/>
              </a:rPr>
              <a:t>transportes</a:t>
            </a:r>
            <a:endParaRPr lang="es-MX" sz="2800" baseline="30000" dirty="0" smtClean="0">
              <a:solidFill>
                <a:srgbClr val="FFFFFF"/>
              </a:solidFill>
              <a:latin typeface="Helvetica Neue"/>
              <a:ea typeface="Helvetica Neue"/>
              <a:cs typeface="Helvetica Neue"/>
              <a:sym typeface="Helvetica Neue"/>
            </a:endParaRPr>
          </a:p>
          <a:p>
            <a:pPr marL="1953985" lvl="2" indent="-925285">
              <a:buClr>
                <a:srgbClr val="FFFFFF"/>
              </a:buClr>
              <a:buSzPct val="100000"/>
              <a:defRPr sz="1800"/>
            </a:pPr>
            <a:endParaRPr sz="2800" baseline="30000">
              <a:solidFill>
                <a:srgbClr val="FFFFFF"/>
              </a:solidFill>
              <a:latin typeface="Helvetica Neue"/>
              <a:ea typeface="Helvetica Neue"/>
              <a:cs typeface="Helvetica Neue"/>
              <a:sym typeface="Helvetica Neue"/>
            </a:endParaRPr>
          </a:p>
          <a:p>
            <a:pPr marL="1471385" lvl="1" indent="-925285">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Opera con 17 alumnos con un coordinador que se comunica directamente con las autoridades del SAT</a:t>
            </a:r>
            <a:r>
              <a:rPr sz="2800" baseline="30000" smtClean="0">
                <a:solidFill>
                  <a:srgbClr val="FFFFFF"/>
                </a:solidFill>
                <a:latin typeface="Helvetica Neue"/>
                <a:ea typeface="Helvetica Neue"/>
                <a:cs typeface="Helvetica Neue"/>
                <a:sym typeface="Helvetica Neue"/>
              </a:rPr>
              <a:t>.</a:t>
            </a:r>
            <a:endParaRPr lang="es-MX" sz="2800" baseline="30000" dirty="0" smtClean="0">
              <a:solidFill>
                <a:srgbClr val="FFFFFF"/>
              </a:solidFill>
              <a:latin typeface="Helvetica Neue"/>
              <a:ea typeface="Helvetica Neue"/>
              <a:cs typeface="Helvetica Neue"/>
              <a:sym typeface="Helvetica Neue"/>
            </a:endParaRPr>
          </a:p>
          <a:p>
            <a:pPr marL="1471385" lvl="1" indent="-925285">
              <a:buClr>
                <a:srgbClr val="FFFFFF"/>
              </a:buClr>
              <a:buSzPct val="100000"/>
              <a:buFont typeface="Helvetica Neue"/>
              <a:buChar char="○"/>
              <a:defRPr sz="1800"/>
            </a:pPr>
            <a:endParaRPr sz="2800" baseline="30000">
              <a:solidFill>
                <a:srgbClr val="FFFFFF"/>
              </a:solidFill>
              <a:latin typeface="Helvetica Neue"/>
              <a:ea typeface="Helvetica Neue"/>
              <a:cs typeface="Helvetica Neue"/>
              <a:sym typeface="Helvetica Neue"/>
            </a:endParaRPr>
          </a:p>
          <a:p>
            <a:pPr marL="1471385" lvl="1" indent="-925285">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Se lleva a cabo una bitácora de atenciones.</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Shape 46"/>
          <p:cNvSpPr/>
          <p:nvPr/>
        </p:nvSpPr>
        <p:spPr>
          <a:xfrm>
            <a:off x="395649" y="1978211"/>
            <a:ext cx="4689307" cy="2694883"/>
          </a:xfrm>
          <a:prstGeom prst="rect">
            <a:avLst/>
          </a:prstGeom>
          <a:ln w="12700">
            <a:miter lim="400000"/>
          </a:ln>
          <a:extLst>
            <a:ext uri="{C572A759-6A51-4108-AA02-DFA0A04FC94B}">
              <ma14:wrappingTextBoxFlag xmlns:ma14="http://schemas.microsoft.com/office/mac/drawingml/2011/main" xmlns="" val="1"/>
            </a:ext>
          </a:extLst>
        </p:spPr>
        <p:txBody>
          <a:bodyPr lIns="54250" tIns="54250" rIns="54250" bIns="54250">
            <a:spAutoFit/>
          </a:bodyPr>
          <a:lstStyle/>
          <a:p>
            <a:pPr lvl="0" algn="ctr">
              <a:defRPr sz="1800"/>
            </a:pPr>
            <a:endParaRPr sz="2800" b="1" u="sng" baseline="30000">
              <a:solidFill>
                <a:srgbClr val="FFFFFF"/>
              </a:solidFill>
              <a:latin typeface="Helvetica Neue"/>
              <a:ea typeface="Helvetica Neue"/>
              <a:cs typeface="Helvetica Neue"/>
              <a:sym typeface="Helvetica Neue"/>
            </a:endParaRPr>
          </a:p>
          <a:p>
            <a:pPr marL="1471385" lvl="1" indent="-925285">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Los servicios no tienen ningún costo </a:t>
            </a:r>
            <a:endParaRPr lang="es-MX" sz="2800" baseline="30000" dirty="0" smtClean="0">
              <a:solidFill>
                <a:srgbClr val="FFFFFF"/>
              </a:solidFill>
              <a:latin typeface="Helvetica Neue"/>
              <a:ea typeface="Helvetica Neue"/>
              <a:cs typeface="Helvetica Neue"/>
              <a:sym typeface="Helvetica Neue"/>
            </a:endParaRPr>
          </a:p>
          <a:p>
            <a:pPr marL="1471385" lvl="1" indent="-925285">
              <a:buClr>
                <a:srgbClr val="FFFFFF"/>
              </a:buClr>
              <a:buSzPct val="100000"/>
              <a:buFont typeface="Helvetica Neue"/>
              <a:buChar char="○"/>
              <a:defRPr sz="1800"/>
            </a:pPr>
            <a:endParaRPr sz="2800" baseline="30000">
              <a:solidFill>
                <a:srgbClr val="FFFFFF"/>
              </a:solidFill>
              <a:latin typeface="Helvetica Neue"/>
              <a:ea typeface="Helvetica Neue"/>
              <a:cs typeface="Helvetica Neue"/>
              <a:sym typeface="Helvetica Neue"/>
            </a:endParaRPr>
          </a:p>
          <a:p>
            <a:pPr marL="1471385" lvl="1" indent="-925285">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Los alumnos participan de </a:t>
            </a:r>
            <a:r>
              <a:rPr sz="2800" baseline="30000" smtClean="0">
                <a:solidFill>
                  <a:srgbClr val="FFFFFF"/>
                </a:solidFill>
                <a:latin typeface="Helvetica Neue"/>
                <a:ea typeface="Helvetica Neue"/>
                <a:cs typeface="Helvetica Neue"/>
                <a:sym typeface="Helvetica Neue"/>
              </a:rPr>
              <a:t>manera </a:t>
            </a:r>
            <a:r>
              <a:rPr sz="2800" baseline="30000">
                <a:solidFill>
                  <a:srgbClr val="FFFFFF"/>
                </a:solidFill>
                <a:latin typeface="Helvetica Neue"/>
                <a:ea typeface="Helvetica Neue"/>
                <a:cs typeface="Helvetica Neue"/>
                <a:sym typeface="Helvetica Neue"/>
              </a:rPr>
              <a:t>honoraria</a:t>
            </a:r>
          </a:p>
          <a:p>
            <a:pPr marL="1471385" lvl="1" indent="-925285">
              <a:buClr>
                <a:srgbClr val="FFFFFF"/>
              </a:buClr>
              <a:buSzPct val="100000"/>
              <a:buFont typeface="Helvetica Neue"/>
              <a:buChar char="○"/>
              <a:defRPr sz="1800"/>
            </a:pPr>
            <a:endParaRPr lang="es-MX" sz="2800" baseline="30000" dirty="0" smtClean="0">
              <a:solidFill>
                <a:srgbClr val="FFFFFF"/>
              </a:solidFill>
              <a:latin typeface="Helvetica Neue"/>
              <a:ea typeface="Helvetica Neue"/>
              <a:cs typeface="Helvetica Neue"/>
              <a:sym typeface="Helvetica Neue"/>
            </a:endParaRPr>
          </a:p>
          <a:p>
            <a:pPr marL="1471385" lvl="1" indent="-925285">
              <a:buClr>
                <a:srgbClr val="FFFFFF"/>
              </a:buClr>
              <a:buSzPct val="100000"/>
              <a:buFont typeface="Helvetica Neue"/>
              <a:buChar char="○"/>
              <a:defRPr sz="1800"/>
            </a:pPr>
            <a:r>
              <a:rPr sz="2800" baseline="30000" smtClean="0">
                <a:solidFill>
                  <a:srgbClr val="FFFFFF"/>
                </a:solidFill>
                <a:latin typeface="Helvetica Neue"/>
                <a:ea typeface="Helvetica Neue"/>
                <a:cs typeface="Helvetica Neue"/>
                <a:sym typeface="Helvetica Neue"/>
              </a:rPr>
              <a:t>Más </a:t>
            </a:r>
            <a:r>
              <a:rPr sz="2800" baseline="30000">
                <a:solidFill>
                  <a:srgbClr val="FFFFFF"/>
                </a:solidFill>
                <a:latin typeface="Helvetica Neue"/>
                <a:ea typeface="Helvetica Neue"/>
                <a:cs typeface="Helvetica Neue"/>
                <a:sym typeface="Helvetica Neue"/>
              </a:rPr>
              <a:t>de 6 mil contribuyentes atendidos</a:t>
            </a:r>
          </a:p>
        </p:txBody>
      </p:sp>
      <p:pic>
        <p:nvPicPr>
          <p:cNvPr id="47" name="image04.jpg"/>
          <p:cNvPicPr/>
          <p:nvPr/>
        </p:nvPicPr>
        <p:blipFill>
          <a:blip r:embed="rId2" cstate="print">
            <a:extLst/>
          </a:blip>
          <a:srcRect l="25366" t="14973" r="24828"/>
          <a:stretch>
            <a:fillRect/>
          </a:stretch>
        </p:blipFill>
        <p:spPr>
          <a:xfrm>
            <a:off x="6045825" y="1997925"/>
            <a:ext cx="2358477" cy="3019724"/>
          </a:xfrm>
          <a:prstGeom prst="rect">
            <a:avLst/>
          </a:prstGeom>
          <a:ln w="38100">
            <a:solidFill>
              <a:srgbClr val="FFFFFF"/>
            </a:solidFill>
            <a:round/>
          </a:ln>
        </p:spPr>
      </p:pic>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Shape 49"/>
          <p:cNvSpPr/>
          <p:nvPr/>
        </p:nvSpPr>
        <p:spPr>
          <a:xfrm>
            <a:off x="395650" y="1535100"/>
            <a:ext cx="8308710" cy="2982141"/>
          </a:xfrm>
          <a:prstGeom prst="rect">
            <a:avLst/>
          </a:prstGeom>
          <a:ln w="12700">
            <a:miter lim="400000"/>
          </a:ln>
          <a:extLst>
            <a:ext uri="{C572A759-6A51-4108-AA02-DFA0A04FC94B}">
              <ma14:wrappingTextBoxFlag xmlns:ma14="http://schemas.microsoft.com/office/mac/drawingml/2011/main" xmlns="" val="1"/>
            </a:ext>
          </a:extLst>
        </p:spPr>
        <p:txBody>
          <a:bodyPr lIns="54250" tIns="54250" rIns="54250" bIns="54250">
            <a:spAutoFit/>
          </a:bodyPr>
          <a:lstStyle/>
          <a:p>
            <a:pPr lvl="0">
              <a:defRPr sz="1800"/>
            </a:pPr>
            <a:endParaRPr sz="2800" baseline="30000">
              <a:solidFill>
                <a:srgbClr val="FFFFFF"/>
              </a:solidFill>
              <a:latin typeface="Helvetica Neue"/>
              <a:ea typeface="Helvetica Neue"/>
              <a:cs typeface="Helvetica Neue"/>
              <a:sym typeface="Helvetica Neue"/>
            </a:endParaRPr>
          </a:p>
          <a:p>
            <a:pPr lvl="0">
              <a:defRPr sz="1800"/>
            </a:pPr>
            <a:r>
              <a:rPr sz="2800" baseline="30000">
                <a:solidFill>
                  <a:srgbClr val="FFFFFF"/>
                </a:solidFill>
                <a:latin typeface="Helvetica Neue"/>
                <a:ea typeface="Helvetica Neue"/>
                <a:cs typeface="Helvetica Neue"/>
                <a:sym typeface="Helvetica Neue"/>
              </a:rPr>
              <a:t>Homologación Contable</a:t>
            </a:r>
            <a:r>
              <a:rPr sz="2800" baseline="30000" smtClean="0">
                <a:solidFill>
                  <a:srgbClr val="FFFFFF"/>
                </a:solidFill>
                <a:latin typeface="Helvetica Neue"/>
                <a:ea typeface="Helvetica Neue"/>
                <a:cs typeface="Helvetica Neue"/>
                <a:sym typeface="Helvetica Neue"/>
              </a:rPr>
              <a:t>:</a:t>
            </a:r>
            <a:endParaRPr lang="es-MX" sz="2800" baseline="30000" dirty="0" smtClean="0">
              <a:solidFill>
                <a:srgbClr val="FFFFFF"/>
              </a:solidFill>
              <a:latin typeface="Helvetica Neue"/>
              <a:ea typeface="Helvetica Neue"/>
              <a:cs typeface="Helvetica Neue"/>
              <a:sym typeface="Helvetica Neue"/>
            </a:endParaRPr>
          </a:p>
          <a:p>
            <a:pPr lvl="0">
              <a:defRPr sz="1800"/>
            </a:pPr>
            <a:endParaRPr sz="2800" baseline="30000">
              <a:solidFill>
                <a:srgbClr val="FFFFFF"/>
              </a:solidFill>
              <a:latin typeface="Helvetica Neue"/>
              <a:ea typeface="Helvetica Neue"/>
              <a:cs typeface="Helvetica Neue"/>
              <a:sym typeface="Helvetica Neue"/>
            </a:endParaRPr>
          </a:p>
          <a:p>
            <a:pPr marL="936171" lvl="0" indent="-898071">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La Universidad no solo promueve mejores prácticas y la cultura contributiva. </a:t>
            </a:r>
          </a:p>
          <a:p>
            <a:pPr lvl="0">
              <a:defRPr sz="1800"/>
            </a:pPr>
            <a:endParaRPr sz="2800" baseline="30000">
              <a:solidFill>
                <a:srgbClr val="FFFFFF"/>
              </a:solidFill>
              <a:latin typeface="Helvetica Neue"/>
              <a:ea typeface="Helvetica Neue"/>
              <a:cs typeface="Helvetica Neue"/>
              <a:sym typeface="Helvetica Neue"/>
            </a:endParaRPr>
          </a:p>
          <a:p>
            <a:pPr marL="936171" lvl="0" indent="-898071">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Desde el año 2012, la UNACH instrumentó un sistema de armonización contable (SIAF), Sistema Integral de Administración  y Finanzas.</a:t>
            </a:r>
          </a:p>
          <a:p>
            <a:pPr lvl="0">
              <a:defRPr sz="1800"/>
            </a:pPr>
            <a:endParaRPr sz="2800" baseline="30000">
              <a:solidFill>
                <a:srgbClr val="FFFFFF"/>
              </a:solidFill>
              <a:latin typeface="Helvetica Neue"/>
              <a:ea typeface="Helvetica Neue"/>
              <a:cs typeface="Helvetica Neue"/>
              <a:sym typeface="Helvetica Neue"/>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Shape 51"/>
          <p:cNvSpPr/>
          <p:nvPr/>
        </p:nvSpPr>
        <p:spPr>
          <a:xfrm>
            <a:off x="395650" y="1535100"/>
            <a:ext cx="8308710" cy="2982141"/>
          </a:xfrm>
          <a:prstGeom prst="rect">
            <a:avLst/>
          </a:prstGeom>
          <a:ln w="12700">
            <a:miter lim="400000"/>
          </a:ln>
          <a:extLst>
            <a:ext uri="{C572A759-6A51-4108-AA02-DFA0A04FC94B}">
              <ma14:wrappingTextBoxFlag xmlns:ma14="http://schemas.microsoft.com/office/mac/drawingml/2011/main" xmlns="" val="1"/>
            </a:ext>
          </a:extLst>
        </p:spPr>
        <p:txBody>
          <a:bodyPr lIns="54250" tIns="54250" rIns="54250" bIns="54250">
            <a:spAutoFit/>
          </a:bodyPr>
          <a:lstStyle/>
          <a:p>
            <a:pPr lvl="0">
              <a:defRPr sz="1800"/>
            </a:pPr>
            <a:endParaRPr sz="2800" baseline="30000">
              <a:solidFill>
                <a:srgbClr val="FFFFFF"/>
              </a:solidFill>
              <a:latin typeface="Helvetica Neue"/>
              <a:ea typeface="Helvetica Neue"/>
              <a:cs typeface="Helvetica Neue"/>
              <a:sym typeface="Helvetica Neue"/>
            </a:endParaRPr>
          </a:p>
          <a:p>
            <a:pPr marL="936171" lvl="0" indent="-898071">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Se tomó como base para la armonización, lo siguiente</a:t>
            </a:r>
            <a:r>
              <a:rPr sz="2800" baseline="30000" smtClean="0">
                <a:solidFill>
                  <a:srgbClr val="FFFFFF"/>
                </a:solidFill>
                <a:latin typeface="Helvetica Neue"/>
                <a:ea typeface="Helvetica Neue"/>
                <a:cs typeface="Helvetica Neue"/>
                <a:sym typeface="Helvetica Neue"/>
              </a:rPr>
              <a:t>:</a:t>
            </a:r>
            <a:endParaRPr lang="es-MX" sz="2800" baseline="30000" dirty="0" smtClean="0">
              <a:solidFill>
                <a:srgbClr val="FFFFFF"/>
              </a:solidFill>
              <a:latin typeface="Helvetica Neue"/>
              <a:ea typeface="Helvetica Neue"/>
              <a:cs typeface="Helvetica Neue"/>
              <a:sym typeface="Helvetica Neue"/>
            </a:endParaRPr>
          </a:p>
          <a:p>
            <a:pPr marL="936171" lvl="0" indent="-898071">
              <a:buClr>
                <a:srgbClr val="FFFFFF"/>
              </a:buClr>
              <a:buSzPct val="100000"/>
              <a:buFont typeface="Helvetica Neue"/>
              <a:buChar char="●"/>
              <a:defRPr sz="1800"/>
            </a:pPr>
            <a:endParaRPr sz="2800" baseline="30000">
              <a:solidFill>
                <a:srgbClr val="FFFFFF"/>
              </a:solidFill>
              <a:latin typeface="Helvetica Neue"/>
              <a:ea typeface="Helvetica Neue"/>
              <a:cs typeface="Helvetica Neue"/>
              <a:sym typeface="Helvetica Neue"/>
            </a:endParaRPr>
          </a:p>
          <a:p>
            <a:pPr marL="1393371" lvl="1" indent="-898071">
              <a:buClr>
                <a:srgbClr val="FFFFFF"/>
              </a:buClr>
              <a:buSzPct val="100000"/>
              <a:buFont typeface="+mj-lt"/>
              <a:buAutoNum type="arabicPeriod"/>
              <a:defRPr sz="1800"/>
            </a:pPr>
            <a:r>
              <a:rPr sz="2800" baseline="30000">
                <a:solidFill>
                  <a:srgbClr val="FFFFFF"/>
                </a:solidFill>
                <a:latin typeface="Helvetica Neue"/>
                <a:ea typeface="Helvetica Neue"/>
                <a:cs typeface="Helvetica Neue"/>
                <a:sym typeface="Helvetica Neue"/>
              </a:rPr>
              <a:t>Ley General de Contabilidad </a:t>
            </a:r>
            <a:r>
              <a:rPr sz="2800" baseline="30000" smtClean="0">
                <a:solidFill>
                  <a:srgbClr val="FFFFFF"/>
                </a:solidFill>
                <a:latin typeface="Helvetica Neue"/>
                <a:ea typeface="Helvetica Neue"/>
                <a:cs typeface="Helvetica Neue"/>
                <a:sym typeface="Helvetica Neue"/>
              </a:rPr>
              <a:t>Gubernamental</a:t>
            </a:r>
            <a:endParaRPr lang="es-MX" sz="2800" baseline="30000" dirty="0" smtClean="0">
              <a:solidFill>
                <a:srgbClr val="FFFFFF"/>
              </a:solidFill>
              <a:latin typeface="Helvetica Neue"/>
              <a:ea typeface="Helvetica Neue"/>
              <a:cs typeface="Helvetica Neue"/>
              <a:sym typeface="Helvetica Neue"/>
            </a:endParaRPr>
          </a:p>
          <a:p>
            <a:pPr marL="1393371" lvl="1" indent="-898071">
              <a:buClr>
                <a:srgbClr val="FFFFFF"/>
              </a:buClr>
              <a:buSzPct val="100000"/>
              <a:buFont typeface="+mj-lt"/>
              <a:buAutoNum type="arabicPeriod"/>
              <a:defRPr sz="1800"/>
            </a:pPr>
            <a:endParaRPr lang="es-MX" sz="2800" baseline="30000" dirty="0" smtClean="0">
              <a:solidFill>
                <a:srgbClr val="FFFFFF"/>
              </a:solidFill>
              <a:latin typeface="Helvetica Neue"/>
              <a:ea typeface="Helvetica Neue"/>
              <a:cs typeface="Helvetica Neue"/>
              <a:sym typeface="Helvetica Neue"/>
            </a:endParaRPr>
          </a:p>
          <a:p>
            <a:pPr marL="1393371" lvl="1" indent="-898071">
              <a:buClr>
                <a:srgbClr val="FFFFFF"/>
              </a:buClr>
              <a:buSzPct val="100000"/>
              <a:buFont typeface="+mj-lt"/>
              <a:buAutoNum type="arabicPeriod"/>
              <a:defRPr sz="1800"/>
            </a:pPr>
            <a:r>
              <a:rPr sz="2800" baseline="30000" smtClean="0">
                <a:solidFill>
                  <a:srgbClr val="FFFFFF"/>
                </a:solidFill>
                <a:latin typeface="Helvetica Neue"/>
                <a:ea typeface="Helvetica Neue"/>
                <a:cs typeface="Helvetica Neue"/>
                <a:sym typeface="Helvetica Neue"/>
              </a:rPr>
              <a:t>La </a:t>
            </a:r>
            <a:r>
              <a:rPr sz="2800" baseline="30000">
                <a:solidFill>
                  <a:srgbClr val="FFFFFF"/>
                </a:solidFill>
                <a:latin typeface="Helvetica Neue"/>
                <a:ea typeface="Helvetica Neue"/>
                <a:cs typeface="Helvetica Neue"/>
                <a:sym typeface="Helvetica Neue"/>
              </a:rPr>
              <a:t>Normatividad Contable del Estado de </a:t>
            </a:r>
            <a:r>
              <a:rPr sz="2800" baseline="30000" smtClean="0">
                <a:solidFill>
                  <a:srgbClr val="FFFFFF"/>
                </a:solidFill>
                <a:latin typeface="Helvetica Neue"/>
                <a:ea typeface="Helvetica Neue"/>
                <a:cs typeface="Helvetica Neue"/>
                <a:sym typeface="Helvetica Neue"/>
              </a:rPr>
              <a:t>Chiapas</a:t>
            </a:r>
            <a:endParaRPr lang="es-MX" sz="2800" baseline="30000" dirty="0" smtClean="0">
              <a:solidFill>
                <a:srgbClr val="FFFFFF"/>
              </a:solidFill>
              <a:latin typeface="Helvetica Neue"/>
              <a:ea typeface="Helvetica Neue"/>
              <a:cs typeface="Helvetica Neue"/>
              <a:sym typeface="Helvetica Neue"/>
            </a:endParaRPr>
          </a:p>
          <a:p>
            <a:pPr marL="1393371" lvl="1" indent="-898071">
              <a:buClr>
                <a:srgbClr val="FFFFFF"/>
              </a:buClr>
              <a:buSzPct val="100000"/>
              <a:buFont typeface="+mj-lt"/>
              <a:buAutoNum type="arabicPeriod"/>
              <a:defRPr sz="1800"/>
            </a:pPr>
            <a:endParaRPr lang="es-MX" sz="2800" baseline="30000" dirty="0" smtClean="0">
              <a:solidFill>
                <a:srgbClr val="FFFFFF"/>
              </a:solidFill>
              <a:latin typeface="Helvetica Neue"/>
              <a:ea typeface="Helvetica Neue"/>
              <a:cs typeface="Helvetica Neue"/>
              <a:sym typeface="Helvetica Neue"/>
            </a:endParaRPr>
          </a:p>
          <a:p>
            <a:pPr marL="1393371" lvl="1" indent="-898071">
              <a:buClr>
                <a:srgbClr val="FFFFFF"/>
              </a:buClr>
              <a:buSzPct val="100000"/>
              <a:buFont typeface="+mj-lt"/>
              <a:buAutoNum type="arabicPeriod"/>
              <a:defRPr sz="1800"/>
            </a:pPr>
            <a:r>
              <a:rPr sz="2800" baseline="30000" smtClean="0">
                <a:solidFill>
                  <a:srgbClr val="FFFFFF"/>
                </a:solidFill>
                <a:latin typeface="Helvetica Neue"/>
                <a:ea typeface="Helvetica Neue"/>
                <a:cs typeface="Helvetica Neue"/>
                <a:sym typeface="Helvetica Neue"/>
              </a:rPr>
              <a:t>Los </a:t>
            </a:r>
            <a:r>
              <a:rPr sz="2800" baseline="30000">
                <a:solidFill>
                  <a:srgbClr val="FFFFFF"/>
                </a:solidFill>
                <a:latin typeface="Helvetica Neue"/>
                <a:ea typeface="Helvetica Neue"/>
                <a:cs typeface="Helvetica Neue"/>
                <a:sym typeface="Helvetica Neue"/>
              </a:rPr>
              <a:t>objetivos del Proyecto Académico 2010 - 1014 “Generación y Gestión para la Innovación” de la UNACH</a:t>
            </a:r>
          </a:p>
          <a:p>
            <a:pPr lvl="0">
              <a:defRPr sz="1800"/>
            </a:pPr>
            <a:endParaRPr sz="2800" baseline="30000">
              <a:solidFill>
                <a:srgbClr val="FFFFFF"/>
              </a:solidFill>
              <a:latin typeface="Helvetica Neue"/>
              <a:ea typeface="Helvetica Neue"/>
              <a:cs typeface="Helvetica Neue"/>
              <a:sym typeface="Helvetica Neue"/>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Shape 53"/>
          <p:cNvSpPr/>
          <p:nvPr/>
        </p:nvSpPr>
        <p:spPr>
          <a:xfrm>
            <a:off x="395650" y="1535100"/>
            <a:ext cx="8308710" cy="2982141"/>
          </a:xfrm>
          <a:prstGeom prst="rect">
            <a:avLst/>
          </a:prstGeom>
          <a:ln w="12700">
            <a:miter lim="400000"/>
          </a:ln>
          <a:extLst>
            <a:ext uri="{C572A759-6A51-4108-AA02-DFA0A04FC94B}">
              <ma14:wrappingTextBoxFlag xmlns:ma14="http://schemas.microsoft.com/office/mac/drawingml/2011/main" xmlns="" val="1"/>
            </a:ext>
          </a:extLst>
        </p:spPr>
        <p:txBody>
          <a:bodyPr lIns="54250" tIns="54250" rIns="54250" bIns="54250">
            <a:spAutoFit/>
          </a:bodyPr>
          <a:lstStyle/>
          <a:p>
            <a:pPr lvl="0">
              <a:defRPr sz="1800"/>
            </a:pPr>
            <a:endParaRPr sz="2800" baseline="30000">
              <a:solidFill>
                <a:srgbClr val="FFFFFF"/>
              </a:solidFill>
              <a:latin typeface="Helvetica Neue"/>
              <a:ea typeface="Helvetica Neue"/>
              <a:cs typeface="Helvetica Neue"/>
              <a:sym typeface="Helvetica Neue"/>
            </a:endParaRPr>
          </a:p>
          <a:p>
            <a:pPr marL="936171" lvl="0" indent="-898071">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El SIAF se elaboró en conjunto con dos instancias de la UNACH</a:t>
            </a:r>
            <a:r>
              <a:rPr sz="2800" baseline="30000" smtClean="0">
                <a:solidFill>
                  <a:srgbClr val="FFFFFF"/>
                </a:solidFill>
                <a:latin typeface="Helvetica Neue"/>
                <a:ea typeface="Helvetica Neue"/>
                <a:cs typeface="Helvetica Neue"/>
                <a:sym typeface="Helvetica Neue"/>
              </a:rPr>
              <a:t>:</a:t>
            </a:r>
            <a:endParaRPr lang="es-MX" sz="2800" baseline="30000" dirty="0" smtClean="0">
              <a:solidFill>
                <a:srgbClr val="FFFFFF"/>
              </a:solidFill>
              <a:latin typeface="Helvetica Neue"/>
              <a:ea typeface="Helvetica Neue"/>
              <a:cs typeface="Helvetica Neue"/>
              <a:sym typeface="Helvetica Neue"/>
            </a:endParaRPr>
          </a:p>
          <a:p>
            <a:pPr marL="936171" lvl="0" indent="-898071">
              <a:buClr>
                <a:srgbClr val="FFFFFF"/>
              </a:buClr>
              <a:buSzPct val="100000"/>
              <a:buFont typeface="Helvetica Neue"/>
              <a:buChar char="●"/>
              <a:defRPr sz="1800"/>
            </a:pPr>
            <a:endParaRPr lang="es-MX" sz="2800" baseline="30000" dirty="0" smtClean="0">
              <a:solidFill>
                <a:srgbClr val="FFFFFF"/>
              </a:solidFill>
              <a:latin typeface="Helvetica Neue"/>
              <a:ea typeface="Helvetica Neue"/>
              <a:cs typeface="Helvetica Neue"/>
              <a:sym typeface="Helvetica Neue"/>
            </a:endParaRPr>
          </a:p>
          <a:p>
            <a:pPr marL="936171" lvl="0" indent="-898071">
              <a:buClr>
                <a:srgbClr val="FFFFFF"/>
              </a:buClr>
              <a:buSzPct val="100000"/>
              <a:buFont typeface="Helvetica Neue"/>
              <a:buChar char="●"/>
              <a:defRPr sz="1800"/>
            </a:pPr>
            <a:endParaRPr sz="2800" baseline="30000">
              <a:solidFill>
                <a:srgbClr val="FFFFFF"/>
              </a:solidFill>
              <a:latin typeface="Helvetica Neue"/>
              <a:ea typeface="Helvetica Neue"/>
              <a:cs typeface="Helvetica Neue"/>
              <a:sym typeface="Helvetica Neue"/>
            </a:endParaRPr>
          </a:p>
          <a:p>
            <a:pPr lvl="0">
              <a:defRPr sz="1800"/>
            </a:pPr>
            <a:endParaRPr sz="2800" baseline="30000">
              <a:solidFill>
                <a:srgbClr val="FFFFFF"/>
              </a:solidFill>
              <a:latin typeface="Helvetica Neue"/>
              <a:ea typeface="Helvetica Neue"/>
              <a:cs typeface="Helvetica Neue"/>
              <a:sym typeface="Helvetica Neue"/>
            </a:endParaRPr>
          </a:p>
          <a:p>
            <a:pPr marL="1393371" lvl="1" indent="-898071">
              <a:buClr>
                <a:srgbClr val="FFFFFF"/>
              </a:buClr>
              <a:buSzPct val="100000"/>
              <a:buFont typeface="+mj-lt"/>
              <a:buAutoNum type="alphaLcParenR"/>
              <a:defRPr sz="1800"/>
            </a:pPr>
            <a:r>
              <a:rPr sz="2800" baseline="30000">
                <a:solidFill>
                  <a:srgbClr val="FFFFFF"/>
                </a:solidFill>
                <a:latin typeface="Helvetica Neue"/>
                <a:ea typeface="Helvetica Neue"/>
                <a:cs typeface="Helvetica Neue"/>
                <a:sym typeface="Helvetica Neue"/>
              </a:rPr>
              <a:t> Coordinación General de </a:t>
            </a:r>
            <a:r>
              <a:rPr sz="2800" baseline="30000" smtClean="0">
                <a:solidFill>
                  <a:srgbClr val="FFFFFF"/>
                </a:solidFill>
                <a:latin typeface="Helvetica Neue"/>
                <a:ea typeface="Helvetica Neue"/>
                <a:cs typeface="Helvetica Neue"/>
                <a:sym typeface="Helvetica Neue"/>
              </a:rPr>
              <a:t>Finanzas</a:t>
            </a:r>
            <a:endParaRPr lang="es-MX" sz="2800" baseline="30000" dirty="0" smtClean="0">
              <a:solidFill>
                <a:srgbClr val="FFFFFF"/>
              </a:solidFill>
              <a:latin typeface="Helvetica Neue"/>
              <a:ea typeface="Helvetica Neue"/>
              <a:cs typeface="Helvetica Neue"/>
              <a:sym typeface="Helvetica Neue"/>
            </a:endParaRPr>
          </a:p>
          <a:p>
            <a:pPr marL="1393371" lvl="1" indent="-898071">
              <a:buClr>
                <a:srgbClr val="FFFFFF"/>
              </a:buClr>
              <a:buSzPct val="100000"/>
              <a:buFont typeface="+mj-lt"/>
              <a:buAutoNum type="alphaLcParenR"/>
              <a:defRPr sz="1800"/>
            </a:pPr>
            <a:endParaRPr lang="es-MX" sz="2800" baseline="30000" dirty="0" smtClean="0">
              <a:solidFill>
                <a:srgbClr val="FFFFFF"/>
              </a:solidFill>
              <a:latin typeface="Helvetica Neue"/>
              <a:ea typeface="Helvetica Neue"/>
              <a:cs typeface="Helvetica Neue"/>
              <a:sym typeface="Helvetica Neue"/>
            </a:endParaRPr>
          </a:p>
          <a:p>
            <a:pPr marL="1393371" lvl="1" indent="-898071">
              <a:buClr>
                <a:srgbClr val="FFFFFF"/>
              </a:buClr>
              <a:buSzPct val="100000"/>
              <a:buFont typeface="+mj-lt"/>
              <a:buAutoNum type="alphaLcParenR"/>
              <a:defRPr sz="1800"/>
            </a:pPr>
            <a:endParaRPr lang="es-MX" sz="2800" baseline="30000" dirty="0" smtClean="0">
              <a:solidFill>
                <a:srgbClr val="FFFFFF"/>
              </a:solidFill>
              <a:latin typeface="Helvetica Neue"/>
              <a:ea typeface="Helvetica Neue"/>
              <a:cs typeface="Helvetica Neue"/>
              <a:sym typeface="Helvetica Neue"/>
            </a:endParaRPr>
          </a:p>
          <a:p>
            <a:pPr marL="1393371" lvl="1" indent="-898071">
              <a:buClr>
                <a:srgbClr val="FFFFFF"/>
              </a:buClr>
              <a:buSzPct val="100000"/>
              <a:buFont typeface="+mj-lt"/>
              <a:buAutoNum type="alphaLcParenR"/>
              <a:defRPr sz="1800"/>
            </a:pPr>
            <a:r>
              <a:rPr sz="2800" baseline="30000" smtClean="0">
                <a:solidFill>
                  <a:srgbClr val="FFFFFF"/>
                </a:solidFill>
                <a:latin typeface="Helvetica Neue"/>
                <a:ea typeface="Helvetica Neue"/>
                <a:cs typeface="Helvetica Neue"/>
                <a:sym typeface="Helvetica Neue"/>
              </a:rPr>
              <a:t>Dirección </a:t>
            </a:r>
            <a:r>
              <a:rPr sz="2800" baseline="30000">
                <a:solidFill>
                  <a:srgbClr val="FFFFFF"/>
                </a:solidFill>
                <a:latin typeface="Helvetica Neue"/>
                <a:ea typeface="Helvetica Neue"/>
                <a:cs typeface="Helvetica Neue"/>
                <a:sym typeface="Helvetica Neue"/>
              </a:rPr>
              <a:t>de Tecnologías de Información Administrativa</a:t>
            </a:r>
          </a:p>
          <a:p>
            <a:pPr lvl="0">
              <a:defRPr sz="1800"/>
            </a:pPr>
            <a:endParaRPr sz="2800" baseline="30000">
              <a:solidFill>
                <a:srgbClr val="FFFFFF"/>
              </a:solidFill>
              <a:latin typeface="Helvetica Neue"/>
              <a:ea typeface="Helvetica Neue"/>
              <a:cs typeface="Helvetica Neue"/>
              <a:sym typeface="Helvetica Neue"/>
            </a:endParaRP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Shape 55"/>
          <p:cNvSpPr/>
          <p:nvPr/>
        </p:nvSpPr>
        <p:spPr>
          <a:xfrm>
            <a:off x="395650" y="1535100"/>
            <a:ext cx="8308710" cy="3843915"/>
          </a:xfrm>
          <a:prstGeom prst="rect">
            <a:avLst/>
          </a:prstGeom>
          <a:ln w="12700">
            <a:miter lim="400000"/>
          </a:ln>
          <a:extLst>
            <a:ext uri="{C572A759-6A51-4108-AA02-DFA0A04FC94B}">
              <ma14:wrappingTextBoxFlag xmlns:ma14="http://schemas.microsoft.com/office/mac/drawingml/2011/main" xmlns="" val="1"/>
            </a:ext>
          </a:extLst>
        </p:spPr>
        <p:txBody>
          <a:bodyPr lIns="54250" tIns="54250" rIns="54250" bIns="54250">
            <a:spAutoFit/>
          </a:bodyPr>
          <a:lstStyle/>
          <a:p>
            <a:pPr lvl="0">
              <a:defRPr sz="1800"/>
            </a:pPr>
            <a:endParaRPr sz="2800" baseline="30000">
              <a:solidFill>
                <a:srgbClr val="FFFFFF"/>
              </a:solidFill>
              <a:latin typeface="Helvetica Neue"/>
              <a:ea typeface="Helvetica Neue"/>
              <a:cs typeface="Helvetica Neue"/>
              <a:sym typeface="Helvetica Neue"/>
            </a:endParaRPr>
          </a:p>
          <a:p>
            <a:pPr marL="936171" lvl="0" indent="-898071">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Características del SIAF</a:t>
            </a:r>
            <a:r>
              <a:rPr sz="2800" baseline="30000" smtClean="0">
                <a:solidFill>
                  <a:srgbClr val="FFFFFF"/>
                </a:solidFill>
                <a:latin typeface="Helvetica Neue"/>
                <a:ea typeface="Helvetica Neue"/>
                <a:cs typeface="Helvetica Neue"/>
                <a:sym typeface="Helvetica Neue"/>
              </a:rPr>
              <a:t>:</a:t>
            </a:r>
            <a:endParaRPr lang="es-MX" sz="2800" baseline="30000" dirty="0" smtClean="0">
              <a:solidFill>
                <a:srgbClr val="FFFFFF"/>
              </a:solidFill>
              <a:latin typeface="Helvetica Neue"/>
              <a:ea typeface="Helvetica Neue"/>
              <a:cs typeface="Helvetica Neue"/>
              <a:sym typeface="Helvetica Neue"/>
            </a:endParaRPr>
          </a:p>
          <a:p>
            <a:pPr marL="936171" lvl="0" indent="-898071">
              <a:buClr>
                <a:srgbClr val="FFFFFF"/>
              </a:buClr>
              <a:buSzPct val="100000"/>
              <a:buFont typeface="Helvetica Neue"/>
              <a:buChar char="●"/>
              <a:defRPr sz="1800"/>
            </a:pPr>
            <a:endParaRPr sz="2800" baseline="30000">
              <a:solidFill>
                <a:srgbClr val="FFFFFF"/>
              </a:solidFill>
              <a:latin typeface="Helvetica Neue"/>
              <a:ea typeface="Helvetica Neue"/>
              <a:cs typeface="Helvetica Neue"/>
              <a:sym typeface="Helvetica Neue"/>
            </a:endParaRPr>
          </a:p>
          <a:p>
            <a:pPr marL="1393371" lvl="1" indent="-898071">
              <a:buClr>
                <a:srgbClr val="FFFFFF"/>
              </a:buClr>
              <a:buSzPct val="100000"/>
              <a:buFont typeface="Helvetica Neue"/>
              <a:buAutoNum type="alphaLcPeriod"/>
              <a:defRPr sz="1800"/>
            </a:pPr>
            <a:r>
              <a:rPr sz="2800" baseline="30000">
                <a:solidFill>
                  <a:srgbClr val="FFFFFF"/>
                </a:solidFill>
                <a:latin typeface="Helvetica Neue"/>
                <a:ea typeface="Helvetica Neue"/>
                <a:cs typeface="Helvetica Neue"/>
                <a:sym typeface="Helvetica Neue"/>
              </a:rPr>
              <a:t>Opera de manera paralela y simultánea a nivel </a:t>
            </a:r>
            <a:r>
              <a:rPr sz="2800" baseline="30000" smtClean="0">
                <a:solidFill>
                  <a:srgbClr val="FFFFFF"/>
                </a:solidFill>
                <a:latin typeface="Helvetica Neue"/>
                <a:ea typeface="Helvetica Neue"/>
                <a:cs typeface="Helvetica Neue"/>
                <a:sym typeface="Helvetica Neue"/>
              </a:rPr>
              <a:t>central</a:t>
            </a:r>
            <a:endParaRPr lang="es-MX" sz="2800" baseline="30000" dirty="0" smtClean="0">
              <a:solidFill>
                <a:srgbClr val="FFFFFF"/>
              </a:solidFill>
              <a:latin typeface="Helvetica Neue"/>
              <a:ea typeface="Helvetica Neue"/>
              <a:cs typeface="Helvetica Neue"/>
              <a:sym typeface="Helvetica Neue"/>
            </a:endParaRPr>
          </a:p>
          <a:p>
            <a:pPr marL="1393371" lvl="1" indent="-898071">
              <a:buClr>
                <a:srgbClr val="FFFFFF"/>
              </a:buClr>
              <a:buSzPct val="100000"/>
              <a:buFont typeface="Helvetica Neue"/>
              <a:buAutoNum type="alphaLcPeriod"/>
              <a:defRPr sz="1800"/>
            </a:pPr>
            <a:endParaRPr sz="2800" baseline="30000">
              <a:solidFill>
                <a:srgbClr val="FFFFFF"/>
              </a:solidFill>
              <a:latin typeface="Helvetica Neue"/>
              <a:ea typeface="Helvetica Neue"/>
              <a:cs typeface="Helvetica Neue"/>
              <a:sym typeface="Helvetica Neue"/>
            </a:endParaRPr>
          </a:p>
          <a:p>
            <a:pPr marL="1393371" lvl="1" indent="-898071">
              <a:buClr>
                <a:srgbClr val="FFFFFF"/>
              </a:buClr>
              <a:buSzPct val="100000"/>
              <a:buFont typeface="Helvetica Neue"/>
              <a:buAutoNum type="alphaLcPeriod"/>
              <a:defRPr sz="1800"/>
            </a:pPr>
            <a:r>
              <a:rPr sz="2800" baseline="30000">
                <a:solidFill>
                  <a:srgbClr val="FFFFFF"/>
                </a:solidFill>
                <a:latin typeface="Helvetica Neue"/>
                <a:ea typeface="Helvetica Neue"/>
                <a:cs typeface="Helvetica Neue"/>
                <a:sym typeface="Helvetica Neue"/>
              </a:rPr>
              <a:t>Es único, uniforme e integrador</a:t>
            </a:r>
          </a:p>
          <a:p>
            <a:pPr marL="1393371" lvl="1" indent="-898071">
              <a:buClr>
                <a:srgbClr val="FFFFFF"/>
              </a:buClr>
              <a:buSzPct val="100000"/>
              <a:buFont typeface="Helvetica Neue"/>
              <a:buAutoNum type="alphaLcPeriod"/>
              <a:defRPr sz="1800"/>
            </a:pPr>
            <a:endParaRPr lang="es-MX" sz="2800" baseline="30000" dirty="0" smtClean="0">
              <a:solidFill>
                <a:srgbClr val="FFFFFF"/>
              </a:solidFill>
              <a:latin typeface="Helvetica Neue"/>
              <a:ea typeface="Helvetica Neue"/>
              <a:cs typeface="Helvetica Neue"/>
              <a:sym typeface="Helvetica Neue"/>
            </a:endParaRPr>
          </a:p>
          <a:p>
            <a:pPr marL="1393371" lvl="1" indent="-898071">
              <a:buClr>
                <a:srgbClr val="FFFFFF"/>
              </a:buClr>
              <a:buSzPct val="100000"/>
              <a:buFont typeface="Helvetica Neue"/>
              <a:buAutoNum type="alphaLcPeriod"/>
              <a:defRPr sz="1800"/>
            </a:pPr>
            <a:r>
              <a:rPr sz="2800" baseline="30000" smtClean="0">
                <a:solidFill>
                  <a:srgbClr val="FFFFFF"/>
                </a:solidFill>
                <a:latin typeface="Helvetica Neue"/>
                <a:ea typeface="Helvetica Neue"/>
                <a:cs typeface="Helvetica Neue"/>
                <a:sym typeface="Helvetica Neue"/>
              </a:rPr>
              <a:t>Integra </a:t>
            </a:r>
            <a:r>
              <a:rPr sz="2800" baseline="30000">
                <a:solidFill>
                  <a:srgbClr val="FFFFFF"/>
                </a:solidFill>
                <a:latin typeface="Helvetica Neue"/>
                <a:ea typeface="Helvetica Neue"/>
                <a:cs typeface="Helvetica Neue"/>
                <a:sym typeface="Helvetica Neue"/>
              </a:rPr>
              <a:t>de forma automática la operación contable con el ejercicio presupuestario</a:t>
            </a:r>
          </a:p>
          <a:p>
            <a:pPr marL="1393371" lvl="1" indent="-898071">
              <a:buClr>
                <a:srgbClr val="FFFFFF"/>
              </a:buClr>
              <a:buSzPct val="100000"/>
              <a:buFont typeface="Helvetica Neue"/>
              <a:buAutoNum type="alphaLcPeriod"/>
              <a:defRPr sz="1800"/>
            </a:pPr>
            <a:endParaRPr lang="es-MX" sz="2800" baseline="30000" dirty="0" smtClean="0">
              <a:solidFill>
                <a:srgbClr val="FFFFFF"/>
              </a:solidFill>
              <a:latin typeface="Helvetica Neue"/>
              <a:ea typeface="Helvetica Neue"/>
              <a:cs typeface="Helvetica Neue"/>
              <a:sym typeface="Helvetica Neue"/>
            </a:endParaRPr>
          </a:p>
          <a:p>
            <a:pPr marL="1393371" lvl="1" indent="-898071">
              <a:buClr>
                <a:srgbClr val="FFFFFF"/>
              </a:buClr>
              <a:buSzPct val="100000"/>
              <a:buFont typeface="Helvetica Neue"/>
              <a:buAutoNum type="alphaLcPeriod"/>
              <a:defRPr sz="1800"/>
            </a:pPr>
            <a:r>
              <a:rPr sz="2800" baseline="30000" smtClean="0">
                <a:solidFill>
                  <a:srgbClr val="FFFFFF"/>
                </a:solidFill>
                <a:latin typeface="Helvetica Neue"/>
                <a:ea typeface="Helvetica Neue"/>
                <a:cs typeface="Helvetica Neue"/>
                <a:sym typeface="Helvetica Neue"/>
              </a:rPr>
              <a:t>Facilita </a:t>
            </a:r>
            <a:r>
              <a:rPr sz="2800" baseline="30000">
                <a:solidFill>
                  <a:srgbClr val="FFFFFF"/>
                </a:solidFill>
                <a:latin typeface="Helvetica Neue"/>
                <a:ea typeface="Helvetica Neue"/>
                <a:cs typeface="Helvetica Neue"/>
                <a:sym typeface="Helvetica Neue"/>
              </a:rPr>
              <a:t>el registro y control de inventarios</a:t>
            </a:r>
          </a:p>
          <a:p>
            <a:pPr lvl="0" indent="457200">
              <a:defRPr sz="1800"/>
            </a:pPr>
            <a:endParaRPr sz="2800" baseline="30000">
              <a:solidFill>
                <a:srgbClr val="FFFFFF"/>
              </a:solidFill>
              <a:latin typeface="Helvetica Neue"/>
              <a:ea typeface="Helvetica Neue"/>
              <a:cs typeface="Helvetica Neue"/>
              <a:sym typeface="Helvetica Neue"/>
            </a:endParaRPr>
          </a:p>
          <a:p>
            <a:pPr lvl="0">
              <a:defRPr sz="1800"/>
            </a:pPr>
            <a:endParaRPr sz="2800" baseline="30000">
              <a:solidFill>
                <a:srgbClr val="FFFFFF"/>
              </a:solidFill>
              <a:latin typeface="Helvetica Neue"/>
              <a:ea typeface="Helvetica Neue"/>
              <a:cs typeface="Helvetica Neue"/>
              <a:sym typeface="Helvetica Neue"/>
            </a:endParaRP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Shape 57"/>
          <p:cNvSpPr/>
          <p:nvPr/>
        </p:nvSpPr>
        <p:spPr>
          <a:xfrm>
            <a:off x="395650" y="1428736"/>
            <a:ext cx="8308710" cy="4705690"/>
          </a:xfrm>
          <a:prstGeom prst="rect">
            <a:avLst/>
          </a:prstGeom>
          <a:ln w="12700">
            <a:miter lim="400000"/>
          </a:ln>
          <a:extLst>
            <a:ext uri="{C572A759-6A51-4108-AA02-DFA0A04FC94B}">
              <ma14:wrappingTextBoxFlag xmlns:ma14="http://schemas.microsoft.com/office/mac/drawingml/2011/main" xmlns="" val="1"/>
            </a:ext>
          </a:extLst>
        </p:spPr>
        <p:txBody>
          <a:bodyPr lIns="54250" tIns="54250" rIns="54250" bIns="54250">
            <a:spAutoFit/>
          </a:bodyPr>
          <a:lstStyle/>
          <a:p>
            <a:pPr lvl="0">
              <a:defRPr sz="1800"/>
            </a:pPr>
            <a:endParaRPr sz="2800" baseline="30000">
              <a:solidFill>
                <a:srgbClr val="FFFFFF"/>
              </a:solidFill>
              <a:latin typeface="Helvetica Neue"/>
              <a:ea typeface="Helvetica Neue"/>
              <a:cs typeface="Helvetica Neue"/>
              <a:sym typeface="Helvetica Neue"/>
            </a:endParaRPr>
          </a:p>
          <a:p>
            <a:pPr marL="936171" lvl="0" indent="-898071">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Beneficios del SIAF</a:t>
            </a:r>
            <a:r>
              <a:rPr sz="2800" baseline="30000" smtClean="0">
                <a:solidFill>
                  <a:srgbClr val="FFFFFF"/>
                </a:solidFill>
                <a:latin typeface="Helvetica Neue"/>
                <a:ea typeface="Helvetica Neue"/>
                <a:cs typeface="Helvetica Neue"/>
                <a:sym typeface="Helvetica Neue"/>
              </a:rPr>
              <a:t>:</a:t>
            </a:r>
            <a:endParaRPr lang="es-MX" sz="2800" baseline="30000" dirty="0" smtClean="0">
              <a:solidFill>
                <a:srgbClr val="FFFFFF"/>
              </a:solidFill>
              <a:latin typeface="Helvetica Neue"/>
              <a:ea typeface="Helvetica Neue"/>
              <a:cs typeface="Helvetica Neue"/>
              <a:sym typeface="Helvetica Neue"/>
            </a:endParaRPr>
          </a:p>
          <a:p>
            <a:pPr marL="936171" lvl="0" indent="-898071">
              <a:buClr>
                <a:srgbClr val="FFFFFF"/>
              </a:buClr>
              <a:buSzPct val="100000"/>
              <a:buFont typeface="Helvetica Neue"/>
              <a:buChar char="●"/>
              <a:defRPr sz="1800"/>
            </a:pPr>
            <a:endParaRPr sz="2800" baseline="30000">
              <a:solidFill>
                <a:srgbClr val="FFFFFF"/>
              </a:solidFill>
              <a:latin typeface="Helvetica Neue"/>
              <a:ea typeface="Helvetica Neue"/>
              <a:cs typeface="Helvetica Neue"/>
              <a:sym typeface="Helvetica Neue"/>
            </a:endParaRPr>
          </a:p>
          <a:p>
            <a:pPr marL="1393371" lvl="1" indent="-898071">
              <a:buClr>
                <a:srgbClr val="FFFFFF"/>
              </a:buClr>
              <a:buSzPct val="100000"/>
              <a:buFont typeface="Helvetica Neue"/>
              <a:buAutoNum type="alphaLcPeriod"/>
              <a:defRPr sz="1800"/>
            </a:pPr>
            <a:r>
              <a:rPr sz="2800" baseline="30000">
                <a:solidFill>
                  <a:srgbClr val="FFFFFF"/>
                </a:solidFill>
                <a:latin typeface="Helvetica Neue"/>
                <a:ea typeface="Helvetica Neue"/>
                <a:cs typeface="Helvetica Neue"/>
                <a:sym typeface="Helvetica Neue"/>
              </a:rPr>
              <a:t>Transparencia en el manejo de recursos públicos</a:t>
            </a:r>
          </a:p>
          <a:p>
            <a:pPr marL="1393371" lvl="1" indent="-898071">
              <a:buClr>
                <a:srgbClr val="FFFFFF"/>
              </a:buClr>
              <a:buSzPct val="100000"/>
              <a:buFont typeface="Helvetica Neue"/>
              <a:buAutoNum type="alphaLcPeriod"/>
              <a:defRPr sz="1800"/>
            </a:pPr>
            <a:endParaRPr lang="es-MX" sz="2800" baseline="30000" dirty="0" smtClean="0">
              <a:solidFill>
                <a:srgbClr val="FFFFFF"/>
              </a:solidFill>
              <a:latin typeface="Helvetica Neue"/>
              <a:ea typeface="Helvetica Neue"/>
              <a:cs typeface="Helvetica Neue"/>
              <a:sym typeface="Helvetica Neue"/>
            </a:endParaRPr>
          </a:p>
          <a:p>
            <a:pPr marL="1393371" lvl="1" indent="-898071">
              <a:buClr>
                <a:srgbClr val="FFFFFF"/>
              </a:buClr>
              <a:buSzPct val="100000"/>
              <a:buFont typeface="Helvetica Neue"/>
              <a:buAutoNum type="alphaLcPeriod"/>
              <a:defRPr sz="1800"/>
            </a:pPr>
            <a:r>
              <a:rPr sz="2800" baseline="30000" smtClean="0">
                <a:solidFill>
                  <a:srgbClr val="FFFFFF"/>
                </a:solidFill>
                <a:latin typeface="Helvetica Neue"/>
                <a:ea typeface="Helvetica Neue"/>
                <a:cs typeface="Helvetica Neue"/>
                <a:sym typeface="Helvetica Neue"/>
              </a:rPr>
              <a:t>Cumplimiento </a:t>
            </a:r>
            <a:r>
              <a:rPr sz="2800" baseline="30000">
                <a:solidFill>
                  <a:srgbClr val="FFFFFF"/>
                </a:solidFill>
                <a:latin typeface="Helvetica Neue"/>
                <a:ea typeface="Helvetica Neue"/>
                <a:cs typeface="Helvetica Neue"/>
                <a:sym typeface="Helvetica Neue"/>
              </a:rPr>
              <a:t>de objetivos</a:t>
            </a:r>
          </a:p>
          <a:p>
            <a:pPr marL="1393371" lvl="1" indent="-898071">
              <a:buClr>
                <a:srgbClr val="FFFFFF"/>
              </a:buClr>
              <a:buSzPct val="100000"/>
              <a:buFont typeface="Helvetica Neue"/>
              <a:buAutoNum type="alphaLcPeriod"/>
              <a:defRPr sz="1800"/>
            </a:pPr>
            <a:endParaRPr lang="es-MX" sz="2800" baseline="30000" dirty="0" smtClean="0">
              <a:solidFill>
                <a:srgbClr val="FFFFFF"/>
              </a:solidFill>
              <a:latin typeface="Helvetica Neue"/>
              <a:ea typeface="Helvetica Neue"/>
              <a:cs typeface="Helvetica Neue"/>
              <a:sym typeface="Helvetica Neue"/>
            </a:endParaRPr>
          </a:p>
          <a:p>
            <a:pPr marL="1393371" lvl="1" indent="-898071">
              <a:buClr>
                <a:srgbClr val="FFFFFF"/>
              </a:buClr>
              <a:buSzPct val="100000"/>
              <a:buFont typeface="Helvetica Neue"/>
              <a:buAutoNum type="alphaLcPeriod"/>
              <a:defRPr sz="1800"/>
            </a:pPr>
            <a:r>
              <a:rPr sz="2800" baseline="30000" smtClean="0">
                <a:solidFill>
                  <a:srgbClr val="FFFFFF"/>
                </a:solidFill>
                <a:latin typeface="Helvetica Neue"/>
                <a:ea typeface="Helvetica Neue"/>
                <a:cs typeface="Helvetica Neue"/>
                <a:sym typeface="Helvetica Neue"/>
              </a:rPr>
              <a:t>Evita </a:t>
            </a:r>
            <a:r>
              <a:rPr sz="2800" baseline="30000">
                <a:solidFill>
                  <a:srgbClr val="FFFFFF"/>
                </a:solidFill>
                <a:latin typeface="Helvetica Neue"/>
                <a:ea typeface="Helvetica Neue"/>
                <a:cs typeface="Helvetica Neue"/>
                <a:sym typeface="Helvetica Neue"/>
              </a:rPr>
              <a:t>la interrupción en el manejo de los recursos</a:t>
            </a:r>
          </a:p>
          <a:p>
            <a:pPr marL="1393371" lvl="1" indent="-898071">
              <a:buClr>
                <a:srgbClr val="FFFFFF"/>
              </a:buClr>
              <a:buSzPct val="100000"/>
              <a:buFont typeface="Helvetica Neue"/>
              <a:buAutoNum type="alphaLcPeriod"/>
              <a:defRPr sz="1800"/>
            </a:pPr>
            <a:endParaRPr lang="es-MX" sz="2800" baseline="30000" dirty="0" smtClean="0">
              <a:solidFill>
                <a:srgbClr val="FFFFFF"/>
              </a:solidFill>
              <a:latin typeface="Helvetica Neue"/>
              <a:ea typeface="Helvetica Neue"/>
              <a:cs typeface="Helvetica Neue"/>
              <a:sym typeface="Helvetica Neue"/>
            </a:endParaRPr>
          </a:p>
          <a:p>
            <a:pPr marL="1393371" lvl="1" indent="-898071">
              <a:buClr>
                <a:srgbClr val="FFFFFF"/>
              </a:buClr>
              <a:buSzPct val="100000"/>
              <a:buFont typeface="Helvetica Neue"/>
              <a:buAutoNum type="alphaLcPeriod"/>
              <a:defRPr sz="1800"/>
            </a:pPr>
            <a:r>
              <a:rPr sz="2800" baseline="30000" smtClean="0">
                <a:solidFill>
                  <a:srgbClr val="FFFFFF"/>
                </a:solidFill>
                <a:latin typeface="Helvetica Neue"/>
                <a:ea typeface="Helvetica Neue"/>
                <a:cs typeface="Helvetica Neue"/>
                <a:sym typeface="Helvetica Neue"/>
              </a:rPr>
              <a:t>Genera </a:t>
            </a:r>
            <a:r>
              <a:rPr sz="2800" baseline="30000">
                <a:solidFill>
                  <a:srgbClr val="FFFFFF"/>
                </a:solidFill>
                <a:latin typeface="Helvetica Neue"/>
                <a:ea typeface="Helvetica Neue"/>
                <a:cs typeface="Helvetica Neue"/>
                <a:sym typeface="Helvetica Neue"/>
              </a:rPr>
              <a:t>confianza</a:t>
            </a:r>
          </a:p>
          <a:p>
            <a:pPr marL="1393371" lvl="1" indent="-898071">
              <a:buClr>
                <a:srgbClr val="FFFFFF"/>
              </a:buClr>
              <a:buSzPct val="100000"/>
              <a:buFont typeface="Helvetica Neue"/>
              <a:buAutoNum type="alphaLcPeriod"/>
              <a:defRPr sz="1800"/>
            </a:pPr>
            <a:endParaRPr lang="es-MX" sz="2800" baseline="30000" dirty="0" smtClean="0">
              <a:solidFill>
                <a:srgbClr val="FFFFFF"/>
              </a:solidFill>
              <a:latin typeface="Helvetica Neue"/>
              <a:ea typeface="Helvetica Neue"/>
              <a:cs typeface="Helvetica Neue"/>
              <a:sym typeface="Helvetica Neue"/>
            </a:endParaRPr>
          </a:p>
          <a:p>
            <a:pPr marL="1393371" lvl="1" indent="-898071">
              <a:buClr>
                <a:srgbClr val="FFFFFF"/>
              </a:buClr>
              <a:buSzPct val="100000"/>
              <a:buFont typeface="Helvetica Neue"/>
              <a:buAutoNum type="alphaLcPeriod"/>
              <a:defRPr sz="1800"/>
            </a:pPr>
            <a:r>
              <a:rPr sz="2800" baseline="30000" smtClean="0">
                <a:solidFill>
                  <a:srgbClr val="FFFFFF"/>
                </a:solidFill>
                <a:latin typeface="Helvetica Neue"/>
                <a:ea typeface="Helvetica Neue"/>
                <a:cs typeface="Helvetica Neue"/>
                <a:sym typeface="Helvetica Neue"/>
              </a:rPr>
              <a:t>Mejora </a:t>
            </a:r>
            <a:r>
              <a:rPr sz="2800" baseline="30000">
                <a:solidFill>
                  <a:srgbClr val="FFFFFF"/>
                </a:solidFill>
                <a:latin typeface="Helvetica Neue"/>
                <a:ea typeface="Helvetica Neue"/>
                <a:cs typeface="Helvetica Neue"/>
                <a:sym typeface="Helvetica Neue"/>
              </a:rPr>
              <a:t>la eficiencia</a:t>
            </a:r>
          </a:p>
          <a:p>
            <a:pPr marL="1393371" lvl="1" indent="-898071">
              <a:buClr>
                <a:srgbClr val="FFFFFF"/>
              </a:buClr>
              <a:buSzPct val="100000"/>
              <a:buFont typeface="Helvetica Neue"/>
              <a:buAutoNum type="alphaLcPeriod"/>
              <a:defRPr sz="1800"/>
            </a:pPr>
            <a:endParaRPr lang="es-MX" sz="2800" baseline="30000" dirty="0" smtClean="0">
              <a:solidFill>
                <a:srgbClr val="FFFFFF"/>
              </a:solidFill>
              <a:latin typeface="Helvetica Neue"/>
              <a:ea typeface="Helvetica Neue"/>
              <a:cs typeface="Helvetica Neue"/>
              <a:sym typeface="Helvetica Neue"/>
            </a:endParaRPr>
          </a:p>
          <a:p>
            <a:pPr marL="1393371" lvl="1" indent="-898071">
              <a:buClr>
                <a:srgbClr val="FFFFFF"/>
              </a:buClr>
              <a:buSzPct val="100000"/>
              <a:buFont typeface="Helvetica Neue"/>
              <a:buAutoNum type="alphaLcPeriod"/>
              <a:defRPr sz="1800"/>
            </a:pPr>
            <a:r>
              <a:rPr sz="2800" baseline="30000" smtClean="0">
                <a:solidFill>
                  <a:srgbClr val="FFFFFF"/>
                </a:solidFill>
                <a:latin typeface="Helvetica Neue"/>
                <a:ea typeface="Helvetica Neue"/>
                <a:cs typeface="Helvetica Neue"/>
                <a:sym typeface="Helvetica Neue"/>
              </a:rPr>
              <a:t>Refuerza </a:t>
            </a:r>
            <a:r>
              <a:rPr sz="2800" baseline="30000">
                <a:solidFill>
                  <a:srgbClr val="FFFFFF"/>
                </a:solidFill>
                <a:latin typeface="Helvetica Neue"/>
                <a:ea typeface="Helvetica Neue"/>
                <a:cs typeface="Helvetica Neue"/>
                <a:sym typeface="Helvetica Neue"/>
              </a:rPr>
              <a:t>legitimidad frente al interés social</a:t>
            </a:r>
          </a:p>
          <a:p>
            <a:pPr lvl="0" indent="457200">
              <a:defRPr sz="1800"/>
            </a:pPr>
            <a:endParaRPr sz="2800" baseline="30000">
              <a:solidFill>
                <a:srgbClr val="FFFFFF"/>
              </a:solidFill>
              <a:latin typeface="Helvetica Neue"/>
              <a:ea typeface="Helvetica Neue"/>
              <a:cs typeface="Helvetica Neue"/>
              <a:sym typeface="Helvetica Neue"/>
            </a:endParaRPr>
          </a:p>
          <a:p>
            <a:pPr lvl="0">
              <a:defRPr sz="1800"/>
            </a:pPr>
            <a:endParaRPr sz="2800" baseline="30000">
              <a:solidFill>
                <a:srgbClr val="FFFFFF"/>
              </a:solidFill>
              <a:latin typeface="Helvetica Neue"/>
              <a:ea typeface="Helvetica Neue"/>
              <a:cs typeface="Helvetica Neue"/>
              <a:sym typeface="Helvetica Neue"/>
            </a:endParaRP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Shape 59"/>
          <p:cNvSpPr/>
          <p:nvPr/>
        </p:nvSpPr>
        <p:spPr>
          <a:xfrm>
            <a:off x="395650" y="1535100"/>
            <a:ext cx="8308710" cy="2147384"/>
          </a:xfrm>
          <a:prstGeom prst="rect">
            <a:avLst/>
          </a:prstGeom>
          <a:ln w="12700">
            <a:miter lim="400000"/>
          </a:ln>
          <a:extLst>
            <a:ext uri="{C572A759-6A51-4108-AA02-DFA0A04FC94B}">
              <ma14:wrappingTextBoxFlag xmlns:ma14="http://schemas.microsoft.com/office/mac/drawingml/2011/main" xmlns="" val="1"/>
            </a:ext>
          </a:extLst>
        </p:spPr>
        <p:txBody>
          <a:bodyPr lIns="54250" tIns="54250" rIns="54250" bIns="54250">
            <a:spAutoFit/>
          </a:bodyPr>
          <a:lstStyle/>
          <a:p>
            <a:pPr lvl="0" algn="ctr">
              <a:defRPr sz="1800"/>
            </a:pPr>
            <a:r>
              <a:rPr sz="3000" b="1" u="sng" baseline="30000">
                <a:solidFill>
                  <a:srgbClr val="FFFFFF"/>
                </a:solidFill>
                <a:latin typeface="Helvetica Neue"/>
                <a:ea typeface="Helvetica Neue"/>
                <a:cs typeface="Helvetica Neue"/>
                <a:sym typeface="Helvetica Neue"/>
              </a:rPr>
              <a:t>REFERENCIAS</a:t>
            </a:r>
          </a:p>
          <a:p>
            <a:pPr marL="1003300" lvl="0" indent="-952500">
              <a:buClr>
                <a:srgbClr val="FFFFFF"/>
              </a:buClr>
              <a:buSzPct val="100000"/>
              <a:buFont typeface="Helvetica Neue"/>
              <a:buChar char="●"/>
              <a:defRPr sz="1800"/>
            </a:pPr>
            <a:r>
              <a:rPr sz="3000" baseline="30000">
                <a:latin typeface="Helvetica Neue"/>
                <a:ea typeface="Helvetica Neue"/>
                <a:cs typeface="Helvetica Neue"/>
                <a:sym typeface="Helvetica Neue"/>
                <a:hlinkClick r:id="rId2"/>
              </a:rPr>
              <a:t>http://www.latameconomy.org/es/revenue-statistics/revenue-statistics-in-latin-america-2014/</a:t>
            </a:r>
            <a:endParaRPr sz="1400"/>
          </a:p>
          <a:p>
            <a:pPr marL="1003300" lvl="0" indent="-952500">
              <a:buClr>
                <a:srgbClr val="FFFFFF"/>
              </a:buClr>
              <a:buSzPct val="100000"/>
              <a:buFont typeface="Helvetica Neue"/>
              <a:buChar char="●"/>
              <a:defRPr sz="1800"/>
            </a:pPr>
            <a:r>
              <a:rPr sz="3000" baseline="30000">
                <a:latin typeface="Helvetica Neue"/>
                <a:ea typeface="Helvetica Neue"/>
                <a:cs typeface="Helvetica Neue"/>
                <a:sym typeface="Helvetica Neue"/>
                <a:hlinkClick r:id="rId3"/>
              </a:rPr>
              <a:t>http://www.oecdbetterlifeindex.org/es/#/11111111111</a:t>
            </a:r>
            <a:endParaRPr sz="140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hape 20"/>
          <p:cNvSpPr/>
          <p:nvPr/>
        </p:nvSpPr>
        <p:spPr>
          <a:xfrm>
            <a:off x="395650" y="1535100"/>
            <a:ext cx="8308710" cy="3310436"/>
          </a:xfrm>
          <a:prstGeom prst="rect">
            <a:avLst/>
          </a:prstGeom>
          <a:ln w="12700">
            <a:miter lim="400000"/>
          </a:ln>
          <a:extLst>
            <a:ext uri="{C572A759-6A51-4108-AA02-DFA0A04FC94B}">
              <ma14:wrappingTextBoxFlag xmlns:ma14="http://schemas.microsoft.com/office/mac/drawingml/2011/main" xmlns="" val="1"/>
            </a:ext>
          </a:extLst>
        </p:spPr>
        <p:txBody>
          <a:bodyPr lIns="54250" tIns="54250" rIns="54250" bIns="54250">
            <a:spAutoFit/>
          </a:bodyPr>
          <a:lstStyle/>
          <a:p>
            <a:pPr lvl="0" algn="ctr">
              <a:defRPr sz="1800"/>
            </a:pPr>
            <a:r>
              <a:rPr sz="3000" b="1" u="sng" baseline="30000" smtClean="0">
                <a:solidFill>
                  <a:srgbClr val="FFFFFF"/>
                </a:solidFill>
                <a:latin typeface="Helvetica Neue"/>
                <a:ea typeface="Helvetica Neue"/>
                <a:cs typeface="Helvetica Neue"/>
                <a:sym typeface="Helvetica Neue"/>
              </a:rPr>
              <a:t>ANTECEDENTES</a:t>
            </a:r>
            <a:endParaRPr lang="es-MX" sz="3000" b="1" u="sng" baseline="30000" dirty="0" smtClean="0">
              <a:solidFill>
                <a:srgbClr val="FFFFFF"/>
              </a:solidFill>
              <a:latin typeface="Helvetica Neue"/>
              <a:ea typeface="Helvetica Neue"/>
              <a:cs typeface="Helvetica Neue"/>
              <a:sym typeface="Helvetica Neue"/>
            </a:endParaRPr>
          </a:p>
          <a:p>
            <a:pPr lvl="0" algn="ctr">
              <a:defRPr sz="1800"/>
            </a:pPr>
            <a:endParaRPr sz="3000" b="1" u="sng" baseline="30000">
              <a:solidFill>
                <a:srgbClr val="FFFFFF"/>
              </a:solidFill>
              <a:latin typeface="Helvetica Neue"/>
              <a:ea typeface="Helvetica Neue"/>
              <a:cs typeface="Helvetica Neue"/>
              <a:sym typeface="Helvetica Neue"/>
            </a:endParaRPr>
          </a:p>
          <a:p>
            <a:pPr marL="927100" lvl="0" indent="-863600">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Todas las naciones requieren de la contribución de sus habitantes para el desarrollo de las mismas.</a:t>
            </a:r>
          </a:p>
          <a:p>
            <a:pPr lvl="0">
              <a:defRPr sz="1800"/>
            </a:pPr>
            <a:endParaRPr sz="2800" baseline="30000">
              <a:solidFill>
                <a:srgbClr val="FFFFFF"/>
              </a:solidFill>
              <a:latin typeface="Helvetica Neue"/>
              <a:ea typeface="Helvetica Neue"/>
              <a:cs typeface="Helvetica Neue"/>
              <a:sym typeface="Helvetica Neue"/>
            </a:endParaRPr>
          </a:p>
          <a:p>
            <a:pPr marL="927100" lvl="0" indent="-863600">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Hablar de IMPUESTOS se relaciona con imposición</a:t>
            </a:r>
          </a:p>
          <a:p>
            <a:pPr lvl="0">
              <a:defRPr sz="1800"/>
            </a:pPr>
            <a:endParaRPr sz="2800" baseline="30000">
              <a:solidFill>
                <a:srgbClr val="FFFFFF"/>
              </a:solidFill>
              <a:latin typeface="Helvetica Neue"/>
              <a:ea typeface="Helvetica Neue"/>
              <a:cs typeface="Helvetica Neue"/>
              <a:sym typeface="Helvetica Neue"/>
            </a:endParaRPr>
          </a:p>
          <a:p>
            <a:pPr marL="927100" lvl="0" indent="-863600">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Pero si fueran VOLUNTARIOS difícilmente se recaudaría</a:t>
            </a:r>
          </a:p>
          <a:p>
            <a:pPr lvl="0">
              <a:defRPr sz="1800"/>
            </a:pPr>
            <a:endParaRPr sz="2800" baseline="30000">
              <a:solidFill>
                <a:srgbClr val="FFFFFF"/>
              </a:solidFill>
              <a:latin typeface="Helvetica Neue"/>
              <a:ea typeface="Helvetica Neue"/>
              <a:cs typeface="Helvetica Neue"/>
              <a:sym typeface="Helvetica Neue"/>
            </a:endParaRPr>
          </a:p>
          <a:p>
            <a:pPr marL="927100" lvl="0" indent="-863600">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Los países miembros de la OCDE recaudan en promedio 34% del PIB</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Shape 22"/>
          <p:cNvSpPr/>
          <p:nvPr/>
        </p:nvSpPr>
        <p:spPr>
          <a:xfrm>
            <a:off x="395650" y="2240340"/>
            <a:ext cx="8348292" cy="1545850"/>
          </a:xfrm>
          <a:prstGeom prst="rect">
            <a:avLst/>
          </a:prstGeom>
          <a:ln w="12700">
            <a:miter lim="400000"/>
          </a:ln>
          <a:extLst>
            <a:ext uri="{C572A759-6A51-4108-AA02-DFA0A04FC94B}">
              <ma14:wrappingTextBoxFlag xmlns:ma14="http://schemas.microsoft.com/office/mac/drawingml/2011/main" xmlns="" val="1"/>
            </a:ext>
          </a:extLst>
        </p:spPr>
        <p:txBody>
          <a:bodyPr lIns="54250" tIns="54250" rIns="54250" bIns="54250">
            <a:spAutoFit/>
          </a:bodyPr>
          <a:lstStyle/>
          <a:p>
            <a:pPr lvl="0">
              <a:defRPr sz="1800"/>
            </a:pPr>
            <a:endParaRPr sz="2800" baseline="30000">
              <a:solidFill>
                <a:srgbClr val="FFFFFF"/>
              </a:solidFill>
              <a:latin typeface="Helvetica Neue"/>
              <a:ea typeface="Helvetica Neue"/>
              <a:cs typeface="Helvetica Neue"/>
              <a:sym typeface="Helvetica Neue"/>
            </a:endParaRPr>
          </a:p>
          <a:p>
            <a:pPr marL="1003300" lvl="0" indent="-952500">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Los países Latinoamericanos recaudan en promedio 20% del PIB</a:t>
            </a:r>
          </a:p>
          <a:p>
            <a:pPr lvl="0">
              <a:defRPr sz="1800"/>
            </a:pPr>
            <a:endParaRPr sz="2800" baseline="30000">
              <a:solidFill>
                <a:srgbClr val="FFFFFF"/>
              </a:solidFill>
              <a:latin typeface="Helvetica Neue"/>
              <a:ea typeface="Helvetica Neue"/>
              <a:cs typeface="Helvetica Neue"/>
              <a:sym typeface="Helvetica Neue"/>
            </a:endParaRPr>
          </a:p>
          <a:p>
            <a:pPr marL="1003300" lvl="0" indent="-952500">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La recaudación promedio de los países miembros de la OCDE supera en un 70% a los países Latinoamericanos</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hape 24"/>
          <p:cNvSpPr/>
          <p:nvPr/>
        </p:nvSpPr>
        <p:spPr>
          <a:xfrm>
            <a:off x="395650" y="1947057"/>
            <a:ext cx="8308710" cy="2982141"/>
          </a:xfrm>
          <a:prstGeom prst="rect">
            <a:avLst/>
          </a:prstGeom>
          <a:ln w="12700">
            <a:miter lim="400000"/>
          </a:ln>
          <a:extLst>
            <a:ext uri="{C572A759-6A51-4108-AA02-DFA0A04FC94B}">
              <ma14:wrappingTextBoxFlag xmlns:ma14="http://schemas.microsoft.com/office/mac/drawingml/2011/main" xmlns="" val="1"/>
            </a:ext>
          </a:extLst>
        </p:spPr>
        <p:txBody>
          <a:bodyPr lIns="54250" tIns="54250" rIns="54250" bIns="54250">
            <a:spAutoFit/>
          </a:bodyPr>
          <a:lstStyle/>
          <a:p>
            <a:pPr lvl="0" algn="ctr">
              <a:defRPr sz="1800"/>
            </a:pPr>
            <a:endParaRPr sz="2800" b="1" u="sng" baseline="30000">
              <a:solidFill>
                <a:srgbClr val="FFFFFF"/>
              </a:solidFill>
              <a:latin typeface="Helvetica Neue"/>
              <a:ea typeface="Helvetica Neue"/>
              <a:cs typeface="Helvetica Neue"/>
              <a:sym typeface="Helvetica Neue"/>
            </a:endParaRPr>
          </a:p>
          <a:p>
            <a:pPr marL="1003300" lvl="0" indent="-952500">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Índice de Calidad de Vida (OCDE)</a:t>
            </a:r>
          </a:p>
          <a:p>
            <a:pPr marL="1471385" lvl="1" indent="-925285">
              <a:buClr>
                <a:srgbClr val="FFFFFF"/>
              </a:buClr>
              <a:buSzPct val="100000"/>
              <a:defRPr sz="1800"/>
            </a:pPr>
            <a:r>
              <a:rPr lang="es-MX" sz="2800" baseline="30000" dirty="0" smtClean="0">
                <a:solidFill>
                  <a:srgbClr val="FFFFFF"/>
                </a:solidFill>
                <a:latin typeface="Helvetica Neue"/>
                <a:ea typeface="Helvetica Neue"/>
                <a:cs typeface="Helvetica Neue"/>
                <a:sym typeface="Helvetica Neue"/>
              </a:rPr>
              <a:t>	</a:t>
            </a:r>
            <a:r>
              <a:rPr sz="2800" baseline="30000" smtClean="0">
                <a:solidFill>
                  <a:srgbClr val="FFFFFF"/>
                </a:solidFill>
                <a:latin typeface="Helvetica Neue"/>
                <a:ea typeface="Helvetica Neue"/>
                <a:cs typeface="Helvetica Neue"/>
                <a:sym typeface="Helvetica Neue"/>
              </a:rPr>
              <a:t>Brasil</a:t>
            </a:r>
            <a:r>
              <a:rPr sz="2800" baseline="30000">
                <a:solidFill>
                  <a:srgbClr val="FFFFFF"/>
                </a:solidFill>
                <a:latin typeface="Helvetica Neue"/>
                <a:ea typeface="Helvetica Neue"/>
                <a:cs typeface="Helvetica Neue"/>
                <a:sym typeface="Helvetica Neue"/>
              </a:rPr>
              <a:t>, Chile y México: 4 a 5 </a:t>
            </a:r>
          </a:p>
          <a:p>
            <a:pPr marL="1471385" lvl="1" indent="-925285">
              <a:buClr>
                <a:srgbClr val="FFFFFF"/>
              </a:buClr>
              <a:buSzPct val="100000"/>
              <a:defRPr sz="1800"/>
            </a:pPr>
            <a:r>
              <a:rPr lang="es-MX" sz="2800" baseline="30000" dirty="0" smtClean="0">
                <a:solidFill>
                  <a:srgbClr val="FFFFFF"/>
                </a:solidFill>
                <a:latin typeface="Helvetica Neue"/>
                <a:ea typeface="Helvetica Neue"/>
                <a:cs typeface="Helvetica Neue"/>
                <a:sym typeface="Helvetica Neue"/>
              </a:rPr>
              <a:t>	</a:t>
            </a:r>
            <a:r>
              <a:rPr sz="2800" baseline="30000" smtClean="0">
                <a:solidFill>
                  <a:srgbClr val="FFFFFF"/>
                </a:solidFill>
                <a:latin typeface="Helvetica Neue"/>
                <a:ea typeface="Helvetica Neue"/>
                <a:cs typeface="Helvetica Neue"/>
                <a:sym typeface="Helvetica Neue"/>
              </a:rPr>
              <a:t>10 </a:t>
            </a:r>
            <a:r>
              <a:rPr sz="2800" baseline="30000">
                <a:solidFill>
                  <a:srgbClr val="FFFFFF"/>
                </a:solidFill>
                <a:latin typeface="Helvetica Neue"/>
                <a:ea typeface="Helvetica Neue"/>
                <a:cs typeface="Helvetica Neue"/>
                <a:sym typeface="Helvetica Neue"/>
              </a:rPr>
              <a:t>Países más altos: 7.5 a </a:t>
            </a:r>
            <a:r>
              <a:rPr sz="2800" baseline="30000" smtClean="0">
                <a:solidFill>
                  <a:srgbClr val="FFFFFF"/>
                </a:solidFill>
                <a:latin typeface="Helvetica Neue"/>
                <a:ea typeface="Helvetica Neue"/>
                <a:cs typeface="Helvetica Neue"/>
                <a:sym typeface="Helvetica Neue"/>
              </a:rPr>
              <a:t>8</a:t>
            </a:r>
            <a:endParaRPr lang="es-MX" sz="2800" baseline="30000" dirty="0" smtClean="0">
              <a:solidFill>
                <a:srgbClr val="FFFFFF"/>
              </a:solidFill>
              <a:latin typeface="Helvetica Neue"/>
              <a:ea typeface="Helvetica Neue"/>
              <a:cs typeface="Helvetica Neue"/>
              <a:sym typeface="Helvetica Neue"/>
            </a:endParaRPr>
          </a:p>
          <a:p>
            <a:pPr marL="1471385" lvl="1" indent="-925285">
              <a:buClr>
                <a:srgbClr val="FFFFFF"/>
              </a:buClr>
              <a:buSzPct val="100000"/>
              <a:defRPr sz="1800"/>
            </a:pPr>
            <a:endParaRPr sz="2800" baseline="30000">
              <a:solidFill>
                <a:srgbClr val="FFFFFF"/>
              </a:solidFill>
              <a:latin typeface="Helvetica Neue"/>
              <a:ea typeface="Helvetica Neue"/>
              <a:cs typeface="Helvetica Neue"/>
              <a:sym typeface="Helvetica Neue"/>
            </a:endParaRPr>
          </a:p>
          <a:p>
            <a:pPr marL="1003300" lvl="0" indent="-952500">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La Calidad de Vida en los 10 países con índices más altos supera en 60% a los más bajos</a:t>
            </a:r>
          </a:p>
          <a:p>
            <a:pPr marL="1003300" lvl="0" indent="-952500">
              <a:buClr>
                <a:srgbClr val="FFFFFF"/>
              </a:buClr>
              <a:buSzPct val="100000"/>
              <a:buFont typeface="Helvetica Neue"/>
              <a:buChar char="●"/>
              <a:defRPr sz="1800"/>
            </a:pPr>
            <a:endParaRPr lang="es-MX" sz="2800" baseline="30000" dirty="0" smtClean="0">
              <a:solidFill>
                <a:srgbClr val="FFFFFF"/>
              </a:solidFill>
              <a:latin typeface="Helvetica Neue"/>
              <a:ea typeface="Helvetica Neue"/>
              <a:cs typeface="Helvetica Neue"/>
              <a:sym typeface="Helvetica Neue"/>
            </a:endParaRPr>
          </a:p>
          <a:p>
            <a:pPr marL="1003300" lvl="0" indent="-952500">
              <a:buClr>
                <a:srgbClr val="FFFFFF"/>
              </a:buClr>
              <a:buSzPct val="100000"/>
              <a:buFont typeface="Helvetica Neue"/>
              <a:buChar char="●"/>
              <a:defRPr sz="1800"/>
            </a:pPr>
            <a:r>
              <a:rPr sz="2800" baseline="30000" smtClean="0">
                <a:solidFill>
                  <a:srgbClr val="FFFFFF"/>
                </a:solidFill>
                <a:latin typeface="Helvetica Neue"/>
                <a:ea typeface="Helvetica Neue"/>
                <a:cs typeface="Helvetica Neue"/>
                <a:sym typeface="Helvetica Neue"/>
              </a:rPr>
              <a:t>Existe </a:t>
            </a:r>
            <a:r>
              <a:rPr sz="2800" baseline="30000">
                <a:solidFill>
                  <a:srgbClr val="FFFFFF"/>
                </a:solidFill>
                <a:latin typeface="Helvetica Neue"/>
                <a:ea typeface="Helvetica Neue"/>
                <a:cs typeface="Helvetica Neue"/>
                <a:sym typeface="Helvetica Neue"/>
              </a:rPr>
              <a:t>una clara relación entre la cultura contributiva y la calidad de vida lograda en las distintas regiones del mundo.</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image02.png"/>
          <p:cNvPicPr/>
          <p:nvPr/>
        </p:nvPicPr>
        <p:blipFill>
          <a:blip r:embed="rId2">
            <a:extLst/>
          </a:blip>
          <a:stretch>
            <a:fillRect/>
          </a:stretch>
        </p:blipFill>
        <p:spPr>
          <a:xfrm>
            <a:off x="3228975" y="2258524"/>
            <a:ext cx="5276785" cy="3028926"/>
          </a:xfrm>
          <a:prstGeom prst="rect">
            <a:avLst/>
          </a:prstGeom>
          <a:ln w="12700">
            <a:miter lim="400000"/>
          </a:ln>
        </p:spPr>
      </p:pic>
      <p:sp>
        <p:nvSpPr>
          <p:cNvPr id="27" name="Shape 27"/>
          <p:cNvSpPr/>
          <p:nvPr/>
        </p:nvSpPr>
        <p:spPr>
          <a:xfrm>
            <a:off x="307724" y="1912324"/>
            <a:ext cx="2750330" cy="3957236"/>
          </a:xfrm>
          <a:prstGeom prst="rect">
            <a:avLst/>
          </a:prstGeom>
          <a:ln w="12700">
            <a:miter lim="400000"/>
          </a:ln>
          <a:extLst>
            <a:ext uri="{C572A759-6A51-4108-AA02-DFA0A04FC94B}">
              <ma14:wrappingTextBoxFlag xmlns:ma14="http://schemas.microsoft.com/office/mac/drawingml/2011/main" xmlns="" val="1"/>
            </a:ext>
          </a:extLst>
        </p:spPr>
        <p:txBody>
          <a:bodyPr lIns="54250" tIns="54250" rIns="54250" bIns="54250">
            <a:spAutoFit/>
          </a:bodyPr>
          <a:lstStyle/>
          <a:p>
            <a:pPr lvl="0">
              <a:lnSpc>
                <a:spcPct val="115000"/>
              </a:lnSpc>
              <a:defRPr sz="1800"/>
            </a:pPr>
            <a:r>
              <a:rPr sz="1600" baseline="30000">
                <a:solidFill>
                  <a:srgbClr val="FFFFFF"/>
                </a:solidFill>
                <a:latin typeface="Verdana"/>
                <a:ea typeface="Verdana"/>
                <a:cs typeface="Verdana"/>
                <a:sym typeface="Verdana"/>
              </a:rPr>
              <a:t>1. Representa un grupo de 18 países de América Latina. Estos son Argentina, Bolivia, Brasil, Chile, Colombia, Costa Rica, República Dominicana, Ecuador, El Salvador, Guatemala, Honduras, México, Nicaragua, Panamá, Paraguay, Perú, Uruguay y Venezuela. Chile y México son también parte del grupo OCDE (34).</a:t>
            </a:r>
          </a:p>
          <a:p>
            <a:pPr lvl="0">
              <a:lnSpc>
                <a:spcPct val="115000"/>
              </a:lnSpc>
              <a:defRPr sz="1800"/>
            </a:pPr>
            <a:r>
              <a:rPr sz="1600" baseline="30000">
                <a:solidFill>
                  <a:srgbClr val="FFFFFF"/>
                </a:solidFill>
                <a:latin typeface="Verdana"/>
                <a:ea typeface="Verdana"/>
                <a:cs typeface="Verdana"/>
                <a:sym typeface="Verdana"/>
              </a:rPr>
              <a:t>2. Representa el promedio no ponderado de los países miembros de la OCDE.</a:t>
            </a:r>
          </a:p>
        </p:txBody>
      </p:sp>
      <p:sp>
        <p:nvSpPr>
          <p:cNvPr id="28" name="Shape 28"/>
          <p:cNvSpPr/>
          <p:nvPr/>
        </p:nvSpPr>
        <p:spPr>
          <a:xfrm>
            <a:off x="949224" y="1435752"/>
            <a:ext cx="7567801" cy="871595"/>
          </a:xfrm>
          <a:prstGeom prst="rect">
            <a:avLst/>
          </a:prstGeom>
          <a:ln w="12700">
            <a:miter lim="400000"/>
          </a:ln>
          <a:extLst>
            <a:ext uri="{C572A759-6A51-4108-AA02-DFA0A04FC94B}">
              <ma14:wrappingTextBoxFlag xmlns:ma14="http://schemas.microsoft.com/office/mac/drawingml/2011/main" xmlns="" val="1"/>
            </a:ext>
          </a:extLst>
        </p:spPr>
        <p:txBody>
          <a:bodyPr lIns="97674" tIns="97674" rIns="97674" bIns="97674" anchor="ctr">
            <a:spAutoFit/>
          </a:bodyPr>
          <a:lstStyle/>
          <a:p>
            <a:pPr lvl="0" algn="r">
              <a:defRPr sz="1800"/>
            </a:pPr>
            <a:r>
              <a:rPr sz="2300" baseline="30000">
                <a:solidFill>
                  <a:srgbClr val="FFFFFF"/>
                </a:solidFill>
                <a:latin typeface="Arial Bold"/>
                <a:ea typeface="Arial Bold"/>
                <a:cs typeface="Arial Bold"/>
                <a:sym typeface="Arial Bold"/>
              </a:rPr>
              <a:t>Total de recaudación tributaria como porcentaje del PIB </a:t>
            </a:r>
          </a:p>
          <a:p>
            <a:pPr lvl="0" algn="r">
              <a:defRPr sz="1800"/>
            </a:pPr>
            <a:r>
              <a:rPr sz="2300" baseline="30000">
                <a:solidFill>
                  <a:srgbClr val="FFFFFF"/>
                </a:solidFill>
                <a:latin typeface="Arial Bold"/>
                <a:ea typeface="Arial Bold"/>
                <a:cs typeface="Arial Bold"/>
                <a:sym typeface="Arial Bold"/>
              </a:rPr>
              <a:t>en América Latina y la OCDE, 1990-2012</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Shape 30"/>
          <p:cNvSpPr/>
          <p:nvPr/>
        </p:nvSpPr>
        <p:spPr>
          <a:xfrm>
            <a:off x="395650" y="2092945"/>
            <a:ext cx="8308710" cy="2407625"/>
          </a:xfrm>
          <a:prstGeom prst="rect">
            <a:avLst/>
          </a:prstGeom>
          <a:ln w="12700">
            <a:miter lim="400000"/>
          </a:ln>
          <a:extLst>
            <a:ext uri="{C572A759-6A51-4108-AA02-DFA0A04FC94B}">
              <ma14:wrappingTextBoxFlag xmlns:ma14="http://schemas.microsoft.com/office/mac/drawingml/2011/main" xmlns="" val="1"/>
            </a:ext>
          </a:extLst>
        </p:spPr>
        <p:txBody>
          <a:bodyPr lIns="54250" tIns="54250" rIns="54250" bIns="54250">
            <a:spAutoFit/>
          </a:bodyPr>
          <a:lstStyle/>
          <a:p>
            <a:pPr marL="1003300" lvl="0" indent="-952500">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Aunque existe una tendencia hacia una mayor recaudación en América Latina desde 1990, el porcentaje de recaudación sobre el PIB sigue siendo muy bajo respecto a los países que gozan de mayor desarrollo económico.</a:t>
            </a:r>
          </a:p>
          <a:p>
            <a:pPr lvl="0">
              <a:defRPr sz="1800"/>
            </a:pPr>
            <a:endParaRPr sz="2800" baseline="30000">
              <a:solidFill>
                <a:srgbClr val="FFFFFF"/>
              </a:solidFill>
              <a:latin typeface="Helvetica Neue"/>
              <a:ea typeface="Helvetica Neue"/>
              <a:cs typeface="Helvetica Neue"/>
              <a:sym typeface="Helvetica Neue"/>
            </a:endParaRPr>
          </a:p>
          <a:p>
            <a:pPr marL="1003300" lvl="0" indent="-952500">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En un comparativo entre 1990 y 2012, los países con mayor incremento en la recaudación fueron: Bolivia, Paraguay, Ecuador, Argentina y Colombia.</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hape 32"/>
          <p:cNvSpPr/>
          <p:nvPr/>
        </p:nvSpPr>
        <p:spPr>
          <a:xfrm>
            <a:off x="496000" y="1662900"/>
            <a:ext cx="7817202" cy="1833108"/>
          </a:xfrm>
          <a:prstGeom prst="rect">
            <a:avLst/>
          </a:prstGeom>
          <a:ln w="12700">
            <a:miter lim="400000"/>
          </a:ln>
          <a:extLst>
            <a:ext uri="{C572A759-6A51-4108-AA02-DFA0A04FC94B}">
              <ma14:wrappingTextBoxFlag xmlns:ma14="http://schemas.microsoft.com/office/mac/drawingml/2011/main" xmlns="" val="1"/>
            </a:ext>
          </a:extLst>
        </p:spPr>
        <p:txBody>
          <a:bodyPr lIns="54250" tIns="54250" rIns="54250" bIns="54250">
            <a:spAutoFit/>
          </a:bodyPr>
          <a:lstStyle/>
          <a:p>
            <a:pPr lvl="0">
              <a:defRPr sz="1800"/>
            </a:pPr>
            <a:endParaRPr sz="2800" baseline="30000">
              <a:solidFill>
                <a:srgbClr val="FFFFFF"/>
              </a:solidFill>
              <a:latin typeface="Helvetica Neue"/>
              <a:ea typeface="Helvetica Neue"/>
              <a:cs typeface="Helvetica Neue"/>
              <a:sym typeface="Helvetica Neue"/>
            </a:endParaRPr>
          </a:p>
          <a:p>
            <a:pPr marL="1003300" lvl="0" indent="-952500">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Países con menores incrementos: Honduras, Chile, México, Panamá y Brasil</a:t>
            </a:r>
          </a:p>
          <a:p>
            <a:pPr lvl="0">
              <a:defRPr sz="1800"/>
            </a:pPr>
            <a:endParaRPr sz="2800" baseline="30000">
              <a:solidFill>
                <a:srgbClr val="FFFFFF"/>
              </a:solidFill>
              <a:latin typeface="Helvetica Neue"/>
              <a:ea typeface="Helvetica Neue"/>
              <a:cs typeface="Helvetica Neue"/>
              <a:sym typeface="Helvetica Neue"/>
            </a:endParaRPr>
          </a:p>
          <a:p>
            <a:pPr marL="1003300" lvl="0" indent="-952500">
              <a:buClr>
                <a:srgbClr val="FFFFFF"/>
              </a:buClr>
              <a:buSzPct val="100000"/>
              <a:buFont typeface="Helvetica Neue"/>
              <a:buChar char="●"/>
              <a:defRPr sz="1800"/>
            </a:pPr>
            <a:r>
              <a:rPr sz="2800" baseline="30000">
                <a:solidFill>
                  <a:srgbClr val="FFFFFF"/>
                </a:solidFill>
                <a:latin typeface="Helvetica Neue"/>
                <a:ea typeface="Helvetica Neue"/>
                <a:cs typeface="Helvetica Neue"/>
                <a:sym typeface="Helvetica Neue"/>
              </a:rPr>
              <a:t>Venezuela presenta un decremento en el porcentaje de recaudación</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image03.png"/>
          <p:cNvPicPr/>
          <p:nvPr/>
        </p:nvPicPr>
        <p:blipFill>
          <a:blip r:embed="rId2">
            <a:extLst/>
          </a:blip>
          <a:stretch>
            <a:fillRect/>
          </a:stretch>
        </p:blipFill>
        <p:spPr>
          <a:xfrm>
            <a:off x="2910475" y="1603674"/>
            <a:ext cx="6088549" cy="3782376"/>
          </a:xfrm>
          <a:prstGeom prst="rect">
            <a:avLst/>
          </a:prstGeom>
          <a:ln w="12700">
            <a:miter lim="400000"/>
          </a:ln>
        </p:spPr>
      </p:pic>
      <p:sp>
        <p:nvSpPr>
          <p:cNvPr id="35" name="Shape 35"/>
          <p:cNvSpPr/>
          <p:nvPr/>
        </p:nvSpPr>
        <p:spPr>
          <a:xfrm>
            <a:off x="545275" y="2453081"/>
            <a:ext cx="1880100" cy="1910087"/>
          </a:xfrm>
          <a:prstGeom prst="rect">
            <a:avLst/>
          </a:prstGeom>
          <a:ln w="12700">
            <a:miter lim="400000"/>
          </a:ln>
          <a:extLst>
            <a:ext uri="{C572A759-6A51-4108-AA02-DFA0A04FC94B}">
              <ma14:wrappingTextBoxFlag xmlns:ma14="http://schemas.microsoft.com/office/mac/drawingml/2011/main" xmlns="" val="1"/>
            </a:ext>
          </a:extLst>
        </p:spPr>
        <p:txBody>
          <a:bodyPr lIns="97674" tIns="97674" rIns="97674" bIns="97674" anchor="ctr">
            <a:spAutoFit/>
          </a:bodyPr>
          <a:lstStyle>
            <a:lvl1pPr algn="ctr">
              <a:defRPr sz="3000" baseline="30000">
                <a:solidFill>
                  <a:srgbClr val="FFFFFF"/>
                </a:solidFill>
                <a:latin typeface="Arial Bold"/>
                <a:ea typeface="Arial Bold"/>
                <a:cs typeface="Arial Bold"/>
                <a:sym typeface="Arial Bold"/>
              </a:defRPr>
            </a:lvl1pPr>
          </a:lstStyle>
          <a:p>
            <a:pPr lvl="0">
              <a:defRPr sz="1800" baseline="0">
                <a:solidFill>
                  <a:srgbClr val="000000"/>
                </a:solidFill>
              </a:defRPr>
            </a:pPr>
            <a:r>
              <a:rPr sz="3000" baseline="30000">
                <a:solidFill>
                  <a:srgbClr val="FFFFFF"/>
                </a:solidFill>
              </a:rPr>
              <a:t>% Crecimiento Recaudación 1990 vs 2012</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Shape 37"/>
          <p:cNvSpPr/>
          <p:nvPr/>
        </p:nvSpPr>
        <p:spPr>
          <a:xfrm>
            <a:off x="395650" y="1761638"/>
            <a:ext cx="8308710" cy="3310436"/>
          </a:xfrm>
          <a:prstGeom prst="rect">
            <a:avLst/>
          </a:prstGeom>
          <a:ln w="12700">
            <a:miter lim="400000"/>
          </a:ln>
          <a:extLst>
            <a:ext uri="{C572A759-6A51-4108-AA02-DFA0A04FC94B}">
              <ma14:wrappingTextBoxFlag xmlns:ma14="http://schemas.microsoft.com/office/mac/drawingml/2011/main" xmlns="" val="1"/>
            </a:ext>
          </a:extLst>
        </p:spPr>
        <p:txBody>
          <a:bodyPr lIns="54250" tIns="54250" rIns="54250" bIns="54250">
            <a:spAutoFit/>
          </a:bodyPr>
          <a:lstStyle/>
          <a:p>
            <a:pPr lvl="0" algn="ctr">
              <a:defRPr sz="1800"/>
            </a:pPr>
            <a:r>
              <a:rPr sz="2800" b="1" u="sng" baseline="30000">
                <a:solidFill>
                  <a:srgbClr val="FFFFFF"/>
                </a:solidFill>
                <a:latin typeface="Helvetica Neue"/>
                <a:ea typeface="Helvetica Neue"/>
                <a:cs typeface="Helvetica Neue"/>
                <a:sym typeface="Helvetica Neue"/>
              </a:rPr>
              <a:t>ACCIONES EMPRENDIDAS POR LA UNACH</a:t>
            </a:r>
          </a:p>
          <a:p>
            <a:pPr lvl="0" algn="ctr">
              <a:defRPr sz="1800"/>
            </a:pPr>
            <a:endParaRPr sz="2800" b="1" u="sng" baseline="30000">
              <a:solidFill>
                <a:srgbClr val="FFFFFF"/>
              </a:solidFill>
              <a:latin typeface="Helvetica Neue"/>
              <a:ea typeface="Helvetica Neue"/>
              <a:cs typeface="Helvetica Neue"/>
              <a:sym typeface="Helvetica Neue"/>
            </a:endParaRPr>
          </a:p>
          <a:p>
            <a:pPr lvl="0">
              <a:defRPr sz="1800"/>
            </a:pPr>
            <a:r>
              <a:rPr sz="2800" baseline="29846">
                <a:solidFill>
                  <a:srgbClr val="FFFFFF"/>
                </a:solidFill>
                <a:latin typeface="Helvetica Neue"/>
                <a:ea typeface="Helvetica Neue"/>
                <a:cs typeface="Helvetica Neue"/>
                <a:sym typeface="Helvetica Neue"/>
              </a:rPr>
              <a:t>La Universidad Autónoma de Chiapas, consciente de la necesidad de lograr una mejor cultura contributiva, lleva a cabo las siguientes acciones:</a:t>
            </a:r>
          </a:p>
          <a:p>
            <a:pPr lvl="0">
              <a:defRPr sz="1800"/>
            </a:pPr>
            <a:endParaRPr sz="2800" baseline="29846">
              <a:solidFill>
                <a:srgbClr val="FFFFFF"/>
              </a:solidFill>
              <a:latin typeface="Helvetica Neue"/>
              <a:ea typeface="Helvetica Neue"/>
              <a:cs typeface="Helvetica Neue"/>
              <a:sym typeface="Helvetica Neue"/>
            </a:endParaRPr>
          </a:p>
          <a:p>
            <a:pPr lvl="0">
              <a:defRPr sz="1800"/>
            </a:pPr>
            <a:r>
              <a:rPr sz="2800" u="sng" baseline="29846">
                <a:solidFill>
                  <a:srgbClr val="FFFFFF"/>
                </a:solidFill>
                <a:latin typeface="Helvetica Neue"/>
                <a:ea typeface="Helvetica Neue"/>
                <a:cs typeface="Helvetica Neue"/>
                <a:sym typeface="Helvetica Neue"/>
              </a:rPr>
              <a:t>Módulos de atención del SAT en Biblioteca Central y CANACO</a:t>
            </a:r>
          </a:p>
          <a:p>
            <a:pPr marL="1337128" lvl="1" indent="-778328">
              <a:buClr>
                <a:srgbClr val="FFFFFF"/>
              </a:buClr>
              <a:buSzPct val="100000"/>
              <a:buFont typeface="Helvetica Neue"/>
              <a:buChar char="○"/>
              <a:defRPr sz="1800"/>
            </a:pPr>
            <a:r>
              <a:rPr sz="2800" baseline="29846">
                <a:solidFill>
                  <a:srgbClr val="FFFFFF"/>
                </a:solidFill>
                <a:latin typeface="Helvetica Neue"/>
                <a:ea typeface="Helvetica Neue"/>
                <a:cs typeface="Helvetica Neue"/>
                <a:sym typeface="Helvetica Neue"/>
              </a:rPr>
              <a:t>Consta de un espacio para asesoría gratuita al público en general</a:t>
            </a:r>
          </a:p>
          <a:p>
            <a:pPr marL="1337128" lvl="1" indent="-778328">
              <a:buClr>
                <a:srgbClr val="FFFFFF"/>
              </a:buClr>
              <a:buSzPct val="100000"/>
              <a:buFont typeface="Helvetica Neue"/>
              <a:buChar char="○"/>
              <a:defRPr sz="1800"/>
            </a:pPr>
            <a:r>
              <a:rPr sz="2800" baseline="29846">
                <a:solidFill>
                  <a:srgbClr val="FFFFFF"/>
                </a:solidFill>
                <a:latin typeface="Helvetica Neue"/>
                <a:ea typeface="Helvetica Neue"/>
                <a:cs typeface="Helvetica Neue"/>
                <a:sym typeface="Helvetica Neue"/>
              </a:rPr>
              <a:t>Los alumnos de las carreras afines participan en el módulo colaborando en asesorías, poniendo en práctica sus conocimientos.</a:t>
            </a:r>
            <a:endParaRPr sz="2800" baseline="30000">
              <a:solidFill>
                <a:srgbClr val="FFFFFF"/>
              </a:solidFill>
              <a:latin typeface="Helvetica Neue"/>
              <a:ea typeface="Helvetica Neue"/>
              <a:cs typeface="Helvetica Neue"/>
              <a:sym typeface="Helvetica Neue"/>
            </a:endParaRPr>
          </a:p>
        </p:txBody>
      </p:sp>
    </p:spTree>
  </p:cSld>
  <p:clrMapOvr>
    <a:masterClrMapping/>
  </p:clrMapOvr>
  <p:transition spd="med"/>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8F8F8F"/>
      </a:accent3>
      <a:accent4>
        <a:srgbClr val="2C486A"/>
      </a:accent4>
      <a:accent5>
        <a:srgbClr val="6C2D2B"/>
      </a:accent5>
      <a:accent6>
        <a:srgbClr val="6E6E6E"/>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8F8F8F"/>
      </a:accent3>
      <a:accent4>
        <a:srgbClr val="2C486A"/>
      </a:accent4>
      <a:accent5>
        <a:srgbClr val="6C2D2B"/>
      </a:accent5>
      <a:accent6>
        <a:srgbClr val="6E6E6E"/>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F81BD"/>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F81BD"/>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5</TotalTime>
  <Words>656</Words>
  <PresentationFormat>Presentación en pantalla (4:3)</PresentationFormat>
  <Paragraphs>123</Paragraphs>
  <Slides>19</Slides>
  <Notes>0</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Default</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Usuario</dc:creator>
  <cp:lastModifiedBy>Alberto</cp:lastModifiedBy>
  <cp:revision>2</cp:revision>
  <dcterms:modified xsi:type="dcterms:W3CDTF">2014-10-21T19:51:23Z</dcterms:modified>
</cp:coreProperties>
</file>